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917" r:id="rId5"/>
  </p:sldMasterIdLst>
  <p:notesMasterIdLst>
    <p:notesMasterId r:id="rId32"/>
  </p:notesMasterIdLst>
  <p:sldIdLst>
    <p:sldId id="256" r:id="rId6"/>
    <p:sldId id="264" r:id="rId7"/>
    <p:sldId id="268" r:id="rId8"/>
    <p:sldId id="269" r:id="rId9"/>
    <p:sldId id="274" r:id="rId10"/>
    <p:sldId id="652" r:id="rId11"/>
    <p:sldId id="296" r:id="rId12"/>
    <p:sldId id="344" r:id="rId13"/>
    <p:sldId id="277" r:id="rId14"/>
    <p:sldId id="700" r:id="rId15"/>
    <p:sldId id="704" r:id="rId16"/>
    <p:sldId id="328" r:id="rId17"/>
    <p:sldId id="693" r:id="rId18"/>
    <p:sldId id="703" r:id="rId19"/>
    <p:sldId id="705" r:id="rId20"/>
    <p:sldId id="322" r:id="rId21"/>
    <p:sldId id="697" r:id="rId22"/>
    <p:sldId id="343" r:id="rId23"/>
    <p:sldId id="692" r:id="rId24"/>
    <p:sldId id="712" r:id="rId25"/>
    <p:sldId id="711" r:id="rId26"/>
    <p:sldId id="710" r:id="rId27"/>
    <p:sldId id="713" r:id="rId28"/>
    <p:sldId id="715" r:id="rId29"/>
    <p:sldId id="716" r:id="rId30"/>
    <p:sldId id="65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8C"/>
    <a:srgbClr val="004AA5"/>
    <a:srgbClr val="26285B"/>
    <a:srgbClr val="001F60"/>
    <a:srgbClr val="D3E5EC"/>
    <a:srgbClr val="004294"/>
    <a:srgbClr val="D3D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84" autoAdjust="0"/>
    <p:restoredTop sz="95976"/>
  </p:normalViewPr>
  <p:slideViewPr>
    <p:cSldViewPr snapToGrid="0">
      <p:cViewPr>
        <p:scale>
          <a:sx n="94" d="100"/>
          <a:sy n="94" d="100"/>
        </p:scale>
        <p:origin x="109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51E9141-AC7C-4EA7-A671-9A47ED4F8B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273010-17FF-4DCF-BC58-402E92B1D8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18232-3D68-40B6-A23E-2BEA8E8D360C}" type="datetimeFigureOut">
              <a:rPr lang="es-ES_tradnl" smtClean="0"/>
              <a:t>29/3/23</a:t>
            </a:fld>
            <a:endParaRPr lang="es-ES_tradnl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B816B564-2356-421F-A83E-14170D0123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4DECD282-2B82-48AE-8E2D-2BF33CB50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2991DE-18BF-4C22-9FAD-879D12DCA7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1F7A8C-5F54-4F06-B256-8554A584A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EE85-E25D-4419-ADE9-205DC36DF4BD}" type="slidenum">
              <a:rPr lang="es-ES_tradnl" smtClean="0"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0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0725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095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44551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499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14668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836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861173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86210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5BEF-7C41-3F44-8458-D43CCCB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EBE1E-7313-0646-923B-963244A48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757A6-2D42-3847-9234-9BCC3A04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6AE5C-3070-7C4F-BC5A-277D7F42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10C5-36A8-D341-A2B8-B7B8F0491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2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F0EF-011F-F448-ACB5-39CC6E405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F884E-3533-CE47-B5E0-E53206905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C2CDB-B6F8-F641-8137-205115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AC805-8C42-7348-BD7A-764E4DB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C1A14-C28F-654F-B40D-E4B2D9A3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97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9C24-548B-F148-92CF-61F133CD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49CA6-FDB1-D449-9994-3BB0831C4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C1EB-97F3-1B47-A3F1-606999F7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63DBD-272A-4847-99C7-236CA598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93EC-B9DF-F34C-8B93-BD177835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0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A8950-E779-48FC-8FA2-6AD7ECFF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71F65A-F6BA-40D9-875C-E2777BDD0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954"/>
            <a:ext cx="10515600" cy="24493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11306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C089-7430-AB47-A9FF-F59F9E95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E830-3411-0542-8AD3-660661FD5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BE31E-946F-D943-80C4-23A61EF73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B305F-4A8B-B04F-9C06-D2A076C3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3B5EE-C9F5-324D-9F02-2A81B260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454C3-2C8C-7340-AE7D-8FC9391F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12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A331-A05D-F044-BD6D-11129756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48185-FCA4-314B-9155-D9399E954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CBF5A-31DA-3440-AD7C-F75294458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D9047B-C592-0345-88B2-3361D7DE7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D036C7-3580-0144-AA5B-A9CFBC313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713F5-8E56-BE4A-B521-FB4A5D89C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BC365-FA04-6B45-9595-F47899EE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489F2-0094-BF42-9D0D-DCB451F5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0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1288-5063-E644-A6A3-4BDCB70D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C5246-2E8F-834D-B4A8-9002898A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B53B7-20BF-BA49-87BC-E9202081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DA741-A1AB-B548-A189-3390F83F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20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B528C-3880-7847-9F4E-05180EE34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537B89-4EEB-F44F-AD51-BBC475B3D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3F7C-0506-6145-ABD9-FD9E0AAE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4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6283-B3DA-5A49-BBA9-0B3B65CF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33C9-BDAE-E24B-B955-AF898D46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2E26F-A195-F24E-BD26-9B9B3E212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492DB-2C97-E247-924A-7A5D3E91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EA7F2-28B4-D74E-9787-0F1FBDD9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AE72D-CAA5-7B4E-AC56-DC0A1DAC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20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90720-DCDD-8A49-853A-8E9A8E33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0BEC1-E7D8-8B4F-82D0-1D93CAEFB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20E04-758C-0143-AD9B-4FA3DE38C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1CCF4-3C28-584F-9C54-D935A449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EE9DB-3F55-FB49-935F-E0365578E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F276F-F7F0-354C-8531-0E2BF281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20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405E-EBFB-274C-AAB1-89986B1C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CFFF3-6EFB-1B4C-B7A2-0BDC261AD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FA627-27A0-0C41-8125-CFFB47C7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9630-BFE5-5A4A-A507-6F30A982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0101A-DCC1-ED48-9D7A-D2C09D98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6EE81A-B52E-9949-85A4-4C144B65F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EF012-6C20-3A44-A312-021882549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3E38D-3DF2-B643-8C34-40558591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5D63D-1496-964C-944A-E14805CB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B2222-F5B5-B042-9EF7-26D244CB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5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102FC-B460-8C4E-B14B-68367AD4A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7326" r="10330" b="10236"/>
          <a:stretch/>
        </p:blipFill>
        <p:spPr>
          <a:xfrm>
            <a:off x="11549742" y="5661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1600205"/>
            <a:ext cx="10972800" cy="434339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A7F1D-E4ED-624A-85CF-8C71FCC2ACC9}"/>
              </a:ext>
            </a:extLst>
          </p:cNvPr>
          <p:cNvSpPr/>
          <p:nvPr userDrawn="1"/>
        </p:nvSpPr>
        <p:spPr>
          <a:xfrm>
            <a:off x="5181600" y="6075952"/>
            <a:ext cx="1727200" cy="212725"/>
          </a:xfrm>
          <a:prstGeom prst="rect">
            <a:avLst/>
          </a:prstGeom>
          <a:solidFill>
            <a:schemeClr val="bg1"/>
          </a:solidFill>
          <a:ln>
            <a:solidFill>
              <a:srgbClr val="F8F8F8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1618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BAE59-375F-4DEC-8DC4-EC90ED14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476145"/>
            <a:ext cx="10515600" cy="8588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3161DB-B331-451E-BE7C-2589B9632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335042"/>
            <a:ext cx="10515600" cy="375461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856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BC0FF-C15B-4987-B980-BA2F77A3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E6E9DF-DD53-48F4-8CF8-A70956432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96952"/>
            <a:ext cx="5156200" cy="37800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C14BE6-D001-4DC5-A2FE-7553C92DF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396949"/>
            <a:ext cx="5156200" cy="37800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0693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AA52EE-4D0E-482C-9980-1AA63CAC3A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3200" i="0">
                <a:latin typeface="+mj-lt"/>
              </a:defRPr>
            </a:lvl1pPr>
          </a:lstStyle>
          <a:p>
            <a:r>
              <a:rPr lang="es-ES" dirty="0"/>
              <a:t>¡Gracias!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F0EDFC1-2C07-412B-8BCD-0D05EB2CF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7" y="5846881"/>
            <a:ext cx="1756422" cy="3888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F1BC5ACF-59F9-4D68-97B2-80B46A6CD39B}"/>
              </a:ext>
            </a:extLst>
          </p:cNvPr>
          <p:cNvGrpSpPr/>
          <p:nvPr userDrawn="1"/>
        </p:nvGrpSpPr>
        <p:grpSpPr>
          <a:xfrm>
            <a:off x="183191" y="5931736"/>
            <a:ext cx="2189495" cy="230400"/>
            <a:chOff x="173046" y="5653157"/>
            <a:chExt cx="2189495" cy="230400"/>
          </a:xfrm>
        </p:grpSpPr>
        <p:pic>
          <p:nvPicPr>
            <p:cNvPr id="13" name="Imagen 1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B2CB6FF8-517F-4F0C-AFD4-3CD77A1C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46" y="5653157"/>
              <a:ext cx="695342" cy="230400"/>
            </a:xfrm>
            <a:prstGeom prst="rect">
              <a:avLst/>
            </a:prstGeom>
          </p:spPr>
        </p:pic>
        <p:pic>
          <p:nvPicPr>
            <p:cNvPr id="14" name="Imagen 13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539D713-1132-4D40-8F65-3DE5E1FED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69" y="5653157"/>
              <a:ext cx="1203272" cy="230400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67050B7-2E10-4DC7-8123-9F9E370B4165}"/>
              </a:ext>
            </a:extLst>
          </p:cNvPr>
          <p:cNvSpPr txBox="1"/>
          <p:nvPr userDrawn="1"/>
        </p:nvSpPr>
        <p:spPr>
          <a:xfrm>
            <a:off x="2815905" y="5846881"/>
            <a:ext cx="6560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FONDO EUROPEO DE DESENVOLVEMENTO REXIONAL </a:t>
            </a:r>
          </a:p>
          <a:p>
            <a:pPr algn="ctr"/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maneira</a:t>
            </a:r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facer</a:t>
            </a:r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 Europa"</a:t>
            </a:r>
          </a:p>
        </p:txBody>
      </p:sp>
    </p:spTree>
    <p:extLst>
      <p:ext uri="{BB962C8B-B14F-4D97-AF65-F5344CB8AC3E}">
        <p14:creationId xmlns:p14="http://schemas.microsoft.com/office/powerpoint/2010/main" val="185923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120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7242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8664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018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967DF4-CE87-4C90-9D06-BDF901DF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3164"/>
            <a:ext cx="10515600" cy="983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Título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1B408-71F0-4C2F-B356-BBC8912C0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96954"/>
            <a:ext cx="10515600" cy="178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Subtítulo presentación</a:t>
            </a:r>
          </a:p>
        </p:txBody>
      </p:sp>
      <p:pic>
        <p:nvPicPr>
          <p:cNvPr id="13" name="Imagen 12" descr="Imagen que contiene rojo, reloj, azul&#10;&#10;Descripción generada automáticamente">
            <a:extLst>
              <a:ext uri="{FF2B5EF4-FFF2-40B4-BE49-F238E27FC236}">
                <a16:creationId xmlns:a16="http://schemas.microsoft.com/office/drawing/2014/main" id="{D8BCC8F0-DCD3-4CD0-AA78-2CF19C09FA2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0" y="190800"/>
            <a:ext cx="3642433" cy="4644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1C46195-42F8-4D1B-B140-70C7DC30306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1907"/>
            <a:ext cx="12192000" cy="5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  <p:sldLayoutId id="2147483734" r:id="rId6"/>
    <p:sldLayoutId id="2147483747" r:id="rId7"/>
    <p:sldLayoutId id="2147483760" r:id="rId8"/>
    <p:sldLayoutId id="2147483773" r:id="rId9"/>
    <p:sldLayoutId id="2147483786" r:id="rId10"/>
    <p:sldLayoutId id="2147483799" r:id="rId11"/>
    <p:sldLayoutId id="2147483812" r:id="rId12"/>
    <p:sldLayoutId id="2147483825" r:id="rId13"/>
    <p:sldLayoutId id="2147483877" r:id="rId14"/>
    <p:sldLayoutId id="2147483890" r:id="rId15"/>
    <p:sldLayoutId id="214748390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5E8542-C4A1-1E41-A6D4-B3CF3A81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671D3-9D94-4C4E-9FAB-FDC702A0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05B5-5A1B-BA44-AFD4-1B914A990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B696D-A229-5246-A67E-6EB6152F3956}" type="datetimeFigureOut">
              <a:rPr lang="en-US" smtClean="0"/>
              <a:t>3/29/23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55170-4819-B940-B237-DACB2AC0E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AD6D-E963-E944-9767-3A105B01D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9B7CB-1A01-4E4F-9FB9-EBA009F3B6A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n 12" descr="Imagen que contiene rojo, reloj, azul&#10;&#10;Descripción generada automáticamente">
            <a:extLst>
              <a:ext uri="{FF2B5EF4-FFF2-40B4-BE49-F238E27FC236}">
                <a16:creationId xmlns:a16="http://schemas.microsoft.com/office/drawing/2014/main" id="{850900F6-3CE1-7E4F-A626-3C6009A3DA5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0" y="190800"/>
            <a:ext cx="3642433" cy="464400"/>
          </a:xfrm>
          <a:prstGeom prst="rect">
            <a:avLst/>
          </a:prstGeom>
        </p:spPr>
      </p:pic>
      <p:pic>
        <p:nvPicPr>
          <p:cNvPr id="8" name="Imagen 14">
            <a:extLst>
              <a:ext uri="{FF2B5EF4-FFF2-40B4-BE49-F238E27FC236}">
                <a16:creationId xmlns:a16="http://schemas.microsoft.com/office/drawing/2014/main" id="{8310CDC1-D939-6B42-94C0-6F02C89CD0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1907"/>
            <a:ext cx="12192000" cy="54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emf"/><Relationship Id="rId5" Type="http://schemas.openxmlformats.org/officeDocument/2006/relationships/image" Target="../media/image2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3.png"/><Relationship Id="rId4" Type="http://schemas.openxmlformats.org/officeDocument/2006/relationships/image" Target="../media/image8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8.emf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DE7BEE5-9B4F-2D4A-B0A1-4372EDF6B73A}"/>
              </a:ext>
            </a:extLst>
          </p:cNvPr>
          <p:cNvSpPr txBox="1">
            <a:spLocks/>
          </p:cNvSpPr>
          <p:nvPr/>
        </p:nvSpPr>
        <p:spPr>
          <a:xfrm>
            <a:off x="435429" y="1884556"/>
            <a:ext cx="11321142" cy="1011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Jet quenching in evolving anisotropic matter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22A113D-680D-B345-8276-90A8D282F7A2}"/>
              </a:ext>
            </a:extLst>
          </p:cNvPr>
          <p:cNvSpPr txBox="1">
            <a:spLocks/>
          </p:cNvSpPr>
          <p:nvPr/>
        </p:nvSpPr>
        <p:spPr>
          <a:xfrm>
            <a:off x="3695697" y="3074254"/>
            <a:ext cx="48006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None/>
              <a:tabLst/>
              <a:def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344488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1037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875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963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</a:rPr>
              <a:t>Andrey Sadofyev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E4514-D9D2-5D4C-9471-4B111BD54B78}"/>
              </a:ext>
            </a:extLst>
          </p:cNvPr>
          <p:cNvSpPr txBox="1"/>
          <p:nvPr/>
        </p:nvSpPr>
        <p:spPr>
          <a:xfrm>
            <a:off x="5234098" y="3622240"/>
            <a:ext cx="1723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IGFAE (USC)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497FB-EA3C-4E4A-9772-20156125A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40" y="42204"/>
            <a:ext cx="3835790" cy="598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0FAFD-CFFA-6642-81B2-44650D96C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2232" r="8437" b="7759"/>
          <a:stretch/>
        </p:blipFill>
        <p:spPr>
          <a:xfrm>
            <a:off x="9997442" y="4119257"/>
            <a:ext cx="2181832" cy="2186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7D82C9-6A0F-4242-B8C9-3E770B5E2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" y="4070428"/>
            <a:ext cx="2181832" cy="21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B860F72-AE5C-9F4C-AB54-774AF5BA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7705" y="3950318"/>
            <a:ext cx="6756584" cy="7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854CEFCE-3B64-5D48-A389-B4378FC93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5990" y="5031855"/>
            <a:ext cx="9480014" cy="8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FB4326-065B-8F4B-9AC6-09E4EC0173D6}"/>
              </a:ext>
            </a:extLst>
          </p:cNvPr>
          <p:cNvGrpSpPr/>
          <p:nvPr/>
        </p:nvGrpSpPr>
        <p:grpSpPr>
          <a:xfrm>
            <a:off x="2830126" y="1446928"/>
            <a:ext cx="6531748" cy="1982072"/>
            <a:chOff x="2717705" y="1576236"/>
            <a:chExt cx="6531748" cy="19820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FC5C7E-4544-3145-B407-1D09E653C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0"/>
            <a:stretch/>
          </p:blipFill>
          <p:spPr>
            <a:xfrm>
              <a:off x="2717705" y="1576237"/>
              <a:ext cx="3153457" cy="19746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34E713-E840-6A4E-B894-27F713FA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0"/>
            <a:stretch/>
          </p:blipFill>
          <p:spPr>
            <a:xfrm flipH="1">
              <a:off x="6095997" y="1583682"/>
              <a:ext cx="3153456" cy="1974626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E72FB04-02A8-C74D-AE8D-5C8025ECD431}"/>
                </a:ext>
              </a:extLst>
            </p:cNvPr>
            <p:cNvCxnSpPr/>
            <p:nvPr/>
          </p:nvCxnSpPr>
          <p:spPr>
            <a:xfrm>
              <a:off x="5983579" y="1576236"/>
              <a:ext cx="0" cy="19746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DCF804-D918-4241-A9B2-0D7299B1260B}"/>
              </a:ext>
            </a:extLst>
          </p:cNvPr>
          <p:cNvCxnSpPr>
            <a:cxnSpLocks/>
          </p:cNvCxnSpPr>
          <p:nvPr/>
        </p:nvCxnSpPr>
        <p:spPr>
          <a:xfrm flipH="1">
            <a:off x="5529284" y="2446621"/>
            <a:ext cx="1133431" cy="0"/>
          </a:xfrm>
          <a:prstGeom prst="straightConnector1">
            <a:avLst/>
          </a:prstGeom>
          <a:ln w="25400">
            <a:solidFill>
              <a:srgbClr val="00408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latexit-rtfd-attachement-Q91TptSZ.pdf">
            <a:extLst>
              <a:ext uri="{FF2B5EF4-FFF2-40B4-BE49-F238E27FC236}">
                <a16:creationId xmlns:a16="http://schemas.microsoft.com/office/drawing/2014/main" id="{3358072E-ED44-3743-BB7B-69602615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53" y="1799241"/>
            <a:ext cx="2921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atexit-rtfd-attachement-GTNenjzg.pdf">
            <a:extLst>
              <a:ext uri="{FF2B5EF4-FFF2-40B4-BE49-F238E27FC236}">
                <a16:creationId xmlns:a16="http://schemas.microsoft.com/office/drawing/2014/main" id="{B4EE62FD-C002-A245-82FD-07EC3BF1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247" y="1799241"/>
            <a:ext cx="2921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CAFBAE37-4F7F-3644-BF58-9AEC0174A610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Medium averaging</a:t>
            </a:r>
          </a:p>
        </p:txBody>
      </p:sp>
    </p:spTree>
    <p:extLst>
      <p:ext uri="{BB962C8B-B14F-4D97-AF65-F5344CB8AC3E}">
        <p14:creationId xmlns:p14="http://schemas.microsoft.com/office/powerpoint/2010/main" val="79833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1BC4B-50EE-784D-BA33-6109D3633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1" y="1236318"/>
            <a:ext cx="9883515" cy="2534364"/>
          </a:xfrm>
          <a:prstGeom prst="rect">
            <a:avLst/>
          </a:prstGeom>
        </p:spPr>
      </p:pic>
      <p:pic>
        <p:nvPicPr>
          <p:cNvPr id="5" name="Picture 4" descr="latexit-rtfd-attachement-CMAFLF0Q.pdf">
            <a:extLst>
              <a:ext uri="{FF2B5EF4-FFF2-40B4-BE49-F238E27FC236}">
                <a16:creationId xmlns:a16="http://schemas.microsoft.com/office/drawing/2014/main" id="{0DF01B73-20A9-D443-9106-53A0DE4A6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19" y="4326886"/>
            <a:ext cx="6841030" cy="7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DFA9D3-B798-274B-8425-F78CEECC2FFD}"/>
              </a:ext>
            </a:extLst>
          </p:cNvPr>
          <p:cNvCxnSpPr>
            <a:cxnSpLocks/>
          </p:cNvCxnSpPr>
          <p:nvPr/>
        </p:nvCxnSpPr>
        <p:spPr>
          <a:xfrm flipV="1">
            <a:off x="6805686" y="4919198"/>
            <a:ext cx="0" cy="330110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0E393E5-DA69-444C-B907-F9768762E8F8}"/>
              </a:ext>
            </a:extLst>
          </p:cNvPr>
          <p:cNvSpPr txBox="1"/>
          <p:nvPr/>
        </p:nvSpPr>
        <p:spPr>
          <a:xfrm>
            <a:off x="6112226" y="5278427"/>
            <a:ext cx="1386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particle</a:t>
            </a:r>
          </a:p>
          <a:p>
            <a:pPr algn="ctr"/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propagator</a:t>
            </a:r>
          </a:p>
        </p:txBody>
      </p:sp>
      <p:pic>
        <p:nvPicPr>
          <p:cNvPr id="11" name="Picture 10" descr="latexit-rtfd-attachement-bRIMG1Fx.pdf">
            <a:extLst>
              <a:ext uri="{FF2B5EF4-FFF2-40B4-BE49-F238E27FC236}">
                <a16:creationId xmlns:a16="http://schemas.microsoft.com/office/drawing/2014/main" id="{221BB01B-D8F3-624E-98A4-E063CB7A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62" y="4337470"/>
            <a:ext cx="763478" cy="16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34E7D78-FB50-2742-A6BD-0A18CF100F16}"/>
              </a:ext>
            </a:extLst>
          </p:cNvPr>
          <p:cNvGrpSpPr/>
          <p:nvPr/>
        </p:nvGrpSpPr>
        <p:grpSpPr>
          <a:xfrm>
            <a:off x="866201" y="4892352"/>
            <a:ext cx="1823802" cy="890593"/>
            <a:chOff x="284916" y="3170176"/>
            <a:chExt cx="2467318" cy="1245049"/>
          </a:xfrm>
        </p:grpSpPr>
        <p:pic>
          <p:nvPicPr>
            <p:cNvPr id="34" name="Picture 12" descr="latexit-rtfd-attachement-VXuKHSfq.pdf">
              <a:extLst>
                <a:ext uri="{FF2B5EF4-FFF2-40B4-BE49-F238E27FC236}">
                  <a16:creationId xmlns:a16="http://schemas.microsoft.com/office/drawing/2014/main" id="{C62CDA8F-7D6A-EC44-8B48-B606532CB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202" y="3170176"/>
              <a:ext cx="523956" cy="317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DCBB8A0-252C-2A41-8417-E1BFFD524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656" y="3601257"/>
              <a:ext cx="276337" cy="311533"/>
            </a:xfrm>
            <a:prstGeom prst="straightConnector1">
              <a:avLst/>
            </a:prstGeom>
            <a:ln w="25400">
              <a:solidFill>
                <a:srgbClr val="0040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14" descr="latexit-rtfd-attachement-ITRrL4cs.pdf">
              <a:extLst>
                <a:ext uri="{FF2B5EF4-FFF2-40B4-BE49-F238E27FC236}">
                  <a16:creationId xmlns:a16="http://schemas.microsoft.com/office/drawing/2014/main" id="{BB7665E5-14BB-D344-8C8B-54CE4B665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16" y="4091637"/>
              <a:ext cx="1039077" cy="323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6" descr="latexit-rtfd-attachement-3NNHQ0Yy.pdf">
              <a:extLst>
                <a:ext uri="{FF2B5EF4-FFF2-40B4-BE49-F238E27FC236}">
                  <a16:creationId xmlns:a16="http://schemas.microsoft.com/office/drawing/2014/main" id="{B890C646-0C9E-6648-A4EC-85C4A2253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19" y="4078080"/>
              <a:ext cx="1039815" cy="303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75793CE-EFC8-5047-A49C-43CD692F1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7158" y="3601258"/>
              <a:ext cx="244208" cy="311532"/>
            </a:xfrm>
            <a:prstGeom prst="straightConnector1">
              <a:avLst/>
            </a:prstGeom>
            <a:ln w="25400">
              <a:solidFill>
                <a:srgbClr val="00408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B12272-DBC5-5B41-9A36-D7090772A0E1}"/>
              </a:ext>
            </a:extLst>
          </p:cNvPr>
          <p:cNvCxnSpPr>
            <a:cxnSpLocks/>
          </p:cNvCxnSpPr>
          <p:nvPr/>
        </p:nvCxnSpPr>
        <p:spPr>
          <a:xfrm>
            <a:off x="2536408" y="4720201"/>
            <a:ext cx="472263" cy="0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B7F388B4-4B7E-B241-99CA-7A9A113F68CE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broadening</a:t>
            </a:r>
          </a:p>
        </p:txBody>
      </p:sp>
    </p:spTree>
    <p:extLst>
      <p:ext uri="{BB962C8B-B14F-4D97-AF65-F5344CB8AC3E}">
        <p14:creationId xmlns:p14="http://schemas.microsoft.com/office/powerpoint/2010/main" val="404705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texit-rtfd-attachement-KxakwNyd.pdf">
            <a:extLst>
              <a:ext uri="{FF2B5EF4-FFF2-40B4-BE49-F238E27FC236}">
                <a16:creationId xmlns:a16="http://schemas.microsoft.com/office/drawing/2014/main" id="{6325CD6F-D5E7-7448-B717-5CEE028CB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24" y="4238391"/>
            <a:ext cx="8696350" cy="9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FF6D59-DD91-D043-8165-A88C6FA4B19E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broadening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1BC4B-50EE-784D-BA33-6109D3633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1" y="1236318"/>
            <a:ext cx="9883515" cy="25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46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13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6" name="Picture 2" descr="latexit-rtfd-attachement-eqbYou8q.pdf">
            <a:extLst>
              <a:ext uri="{FF2B5EF4-FFF2-40B4-BE49-F238E27FC236}">
                <a16:creationId xmlns:a16="http://schemas.microsoft.com/office/drawing/2014/main" id="{75835AC1-CF51-CF4A-9619-F2DC10378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05" y="2521275"/>
            <a:ext cx="10093377" cy="7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latexit-rtfd-attachement-eOzWenEN.pdf">
            <a:extLst>
              <a:ext uri="{FF2B5EF4-FFF2-40B4-BE49-F238E27FC236}">
                <a16:creationId xmlns:a16="http://schemas.microsoft.com/office/drawing/2014/main" id="{72CE5B88-BB96-F342-B03C-AAAC6E8D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2628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37" y="3423603"/>
            <a:ext cx="2304898" cy="5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FFB2C1-EFCD-CE4E-8033-2D9998B369AE}"/>
              </a:ext>
            </a:extLst>
          </p:cNvPr>
          <p:cNvCxnSpPr>
            <a:cxnSpLocks/>
          </p:cNvCxnSpPr>
          <p:nvPr/>
        </p:nvCxnSpPr>
        <p:spPr>
          <a:xfrm flipH="1" flipV="1">
            <a:off x="6451924" y="3120166"/>
            <a:ext cx="467860" cy="472320"/>
          </a:xfrm>
          <a:prstGeom prst="straightConnector1">
            <a:avLst/>
          </a:prstGeom>
          <a:ln w="25400">
            <a:solidFill>
              <a:srgbClr val="001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2313129-4BC8-A348-AF9D-83E1E50C559A}"/>
              </a:ext>
            </a:extLst>
          </p:cNvPr>
          <p:cNvCxnSpPr>
            <a:cxnSpLocks/>
          </p:cNvCxnSpPr>
          <p:nvPr/>
        </p:nvCxnSpPr>
        <p:spPr>
          <a:xfrm>
            <a:off x="5439679" y="3783330"/>
            <a:ext cx="0" cy="903849"/>
          </a:xfrm>
          <a:prstGeom prst="straightConnector1">
            <a:avLst/>
          </a:prstGeom>
          <a:ln w="25400">
            <a:solidFill>
              <a:srgbClr val="001F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latexit-rtfd-attachement-pQlUqpUt.pdf">
            <a:extLst>
              <a:ext uri="{FF2B5EF4-FFF2-40B4-BE49-F238E27FC236}">
                <a16:creationId xmlns:a16="http://schemas.microsoft.com/office/drawing/2014/main" id="{5B815313-6035-3140-92D2-EA91E808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1F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09" y="4108254"/>
            <a:ext cx="66675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7D1E1D-B76E-BC49-BAD4-003961A92AC1}"/>
              </a:ext>
            </a:extLst>
          </p:cNvPr>
          <p:cNvSpPr txBox="1"/>
          <p:nvPr/>
        </p:nvSpPr>
        <p:spPr>
          <a:xfrm>
            <a:off x="404290" y="848088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broadening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36149E-A86B-AD4D-8E89-F91E0B8EF562}"/>
              </a:ext>
            </a:extLst>
          </p:cNvPr>
          <p:cNvSpPr txBox="1"/>
          <p:nvPr/>
        </p:nvSpPr>
        <p:spPr>
          <a:xfrm>
            <a:off x="404290" y="133766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inhomogeneous matter</a:t>
            </a:r>
          </a:p>
        </p:txBody>
      </p:sp>
      <p:pic>
        <p:nvPicPr>
          <p:cNvPr id="18" name="Picture 4" descr="latexit-rtfd-attachement-oBKR7fFs.pdf">
            <a:extLst>
              <a:ext uri="{FF2B5EF4-FFF2-40B4-BE49-F238E27FC236}">
                <a16:creationId xmlns:a16="http://schemas.microsoft.com/office/drawing/2014/main" id="{3F021401-1B74-7743-B2E9-EF77F186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17" y="944542"/>
            <a:ext cx="4437518" cy="5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0FA607B-9D4D-A441-A0A9-1448D2405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978958" y="5092153"/>
            <a:ext cx="4234082" cy="8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895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B40DDB-856C-E141-BEC7-E65B5487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44" y="723006"/>
            <a:ext cx="9288055" cy="43996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FCCEABC-77A7-8C43-A5B6-CF9826B1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978958" y="5092153"/>
            <a:ext cx="4234082" cy="8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0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21B8B363-CC9A-454F-86BB-7C75A542DE4D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Color potential</a:t>
            </a:r>
          </a:p>
        </p:txBody>
      </p:sp>
      <p:pic>
        <p:nvPicPr>
          <p:cNvPr id="7174" name="Picture 6" descr="latexit-rtfd-attachement-tTOGmBiA.pdf">
            <a:extLst>
              <a:ext uri="{FF2B5EF4-FFF2-40B4-BE49-F238E27FC236}">
                <a16:creationId xmlns:a16="http://schemas.microsoft.com/office/drawing/2014/main" id="{4EA941E4-7D4E-5C48-9805-8D7DC70E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98" y="4646060"/>
            <a:ext cx="7265070" cy="7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EEBB0A8-8C9F-744A-871A-22984EC59FC8}"/>
              </a:ext>
            </a:extLst>
          </p:cNvPr>
          <p:cNvSpPr txBox="1"/>
          <p:nvPr/>
        </p:nvSpPr>
        <p:spPr>
          <a:xfrm>
            <a:off x="6602468" y="5223175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fluid velocity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60B38C-8F07-174F-9DBC-5C67E8F740DE}"/>
              </a:ext>
            </a:extLst>
          </p:cNvPr>
          <p:cNvCxnSpPr>
            <a:cxnSpLocks/>
          </p:cNvCxnSpPr>
          <p:nvPr/>
        </p:nvCxnSpPr>
        <p:spPr>
          <a:xfrm flipH="1" flipV="1">
            <a:off x="6187860" y="5179566"/>
            <a:ext cx="414608" cy="197498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0BF623-0BC0-5642-A0EF-A54AB4554AAB}"/>
              </a:ext>
            </a:extLst>
          </p:cNvPr>
          <p:cNvSpPr/>
          <p:nvPr/>
        </p:nvSpPr>
        <p:spPr>
          <a:xfrm>
            <a:off x="5747624" y="4644240"/>
            <a:ext cx="440236" cy="473013"/>
          </a:xfrm>
          <a:prstGeom prst="roundRect">
            <a:avLst/>
          </a:prstGeom>
          <a:solidFill>
            <a:srgbClr val="0078A2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44A372C-47C4-E641-A921-F88FB51F01C9}"/>
              </a:ext>
            </a:extLst>
          </p:cNvPr>
          <p:cNvSpPr/>
          <p:nvPr/>
        </p:nvSpPr>
        <p:spPr>
          <a:xfrm>
            <a:off x="8740608" y="4638725"/>
            <a:ext cx="929731" cy="473013"/>
          </a:xfrm>
          <a:prstGeom prst="roundRect">
            <a:avLst/>
          </a:prstGeom>
          <a:solidFill>
            <a:srgbClr val="0078A2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F44A41-8E6B-A24A-971A-E910A7AA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71" y="1647482"/>
            <a:ext cx="4791038" cy="230912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029AFFE-11E3-2E4F-BABE-AB0823229FE3}"/>
              </a:ext>
            </a:extLst>
          </p:cNvPr>
          <p:cNvSpPr/>
          <p:nvPr/>
        </p:nvSpPr>
        <p:spPr>
          <a:xfrm>
            <a:off x="4170200" y="5175078"/>
            <a:ext cx="234082" cy="241108"/>
          </a:xfrm>
          <a:prstGeom prst="roundRect">
            <a:avLst/>
          </a:prstGeom>
          <a:solidFill>
            <a:srgbClr val="0078A2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D345F4-07B7-C24E-BBA4-7348CFE1F324}"/>
              </a:ext>
            </a:extLst>
          </p:cNvPr>
          <p:cNvCxnSpPr>
            <a:cxnSpLocks/>
          </p:cNvCxnSpPr>
          <p:nvPr/>
        </p:nvCxnSpPr>
        <p:spPr>
          <a:xfrm flipH="1" flipV="1">
            <a:off x="4422669" y="5413613"/>
            <a:ext cx="273403" cy="14093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8F7E94-7AFB-9745-9064-9790EFA604AF}"/>
              </a:ext>
            </a:extLst>
          </p:cNvPr>
          <p:cNvSpPr txBox="1"/>
          <p:nvPr/>
        </p:nvSpPr>
        <p:spPr>
          <a:xfrm>
            <a:off x="4681972" y="5425262"/>
            <a:ext cx="145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inhomogeneity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9A709-1030-274E-A852-90B80EF6C336}"/>
              </a:ext>
            </a:extLst>
          </p:cNvPr>
          <p:cNvSpPr txBox="1"/>
          <p:nvPr/>
        </p:nvSpPr>
        <p:spPr>
          <a:xfrm>
            <a:off x="3271691" y="3199700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initial </a:t>
            </a:r>
          </a:p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9A1A11-348A-8443-A65E-EBA2D3273481}"/>
              </a:ext>
            </a:extLst>
          </p:cNvPr>
          <p:cNvCxnSpPr>
            <a:cxnSpLocks/>
          </p:cNvCxnSpPr>
          <p:nvPr/>
        </p:nvCxnSpPr>
        <p:spPr>
          <a:xfrm flipV="1">
            <a:off x="3855345" y="2591066"/>
            <a:ext cx="0" cy="47377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51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texit-rtfd-attachement-VM9GQuEs.pdf">
            <a:extLst>
              <a:ext uri="{FF2B5EF4-FFF2-40B4-BE49-F238E27FC236}">
                <a16:creationId xmlns:a16="http://schemas.microsoft.com/office/drawing/2014/main" id="{18CA794C-F54D-6D49-A857-8162B8D8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9" y="4626922"/>
            <a:ext cx="10797153" cy="9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76B88D98-B4CA-5E4C-8D4A-69F6C8A9A088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broadening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C38DC-86C6-2645-A903-54CD1F869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7" y="1710158"/>
            <a:ext cx="9883515" cy="25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4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D2C74-57EE-2F4C-B91C-2BD122B6788B}"/>
              </a:ext>
            </a:extLst>
          </p:cNvPr>
          <p:cNvSpPr txBox="1"/>
          <p:nvPr/>
        </p:nvSpPr>
        <p:spPr>
          <a:xfrm>
            <a:off x="404290" y="1309753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matter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F3FA9-8239-AE4F-8EF4-57E21663E617}"/>
              </a:ext>
            </a:extLst>
          </p:cNvPr>
          <p:cNvSpPr txBox="1"/>
          <p:nvPr/>
        </p:nvSpPr>
        <p:spPr>
          <a:xfrm>
            <a:off x="404290" y="848088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broadening</a:t>
            </a:r>
          </a:p>
        </p:txBody>
      </p:sp>
      <p:pic>
        <p:nvPicPr>
          <p:cNvPr id="5" name="Picture 2" descr="latexit-rtfd-attachement-NpPhgGGu.pdf">
            <a:extLst>
              <a:ext uri="{FF2B5EF4-FFF2-40B4-BE49-F238E27FC236}">
                <a16:creationId xmlns:a16="http://schemas.microsoft.com/office/drawing/2014/main" id="{D8410DC2-BC14-4B43-9233-0DC59F5A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39" y="2723338"/>
            <a:ext cx="6041050" cy="6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6A08DA-5D77-F34B-9EE0-EC131AEBBD72}"/>
              </a:ext>
            </a:extLst>
          </p:cNvPr>
          <p:cNvSpPr txBox="1"/>
          <p:nvPr/>
        </p:nvSpPr>
        <p:spPr>
          <a:xfrm>
            <a:off x="404290" y="2154396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Eikonal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approximation --  </a:t>
            </a:r>
          </a:p>
        </p:txBody>
      </p:sp>
      <p:pic>
        <p:nvPicPr>
          <p:cNvPr id="8" name="Picture 10" descr="latexit-rtfd-attachement-bRIMG1Fx.pdf">
            <a:extLst>
              <a:ext uri="{FF2B5EF4-FFF2-40B4-BE49-F238E27FC236}">
                <a16:creationId xmlns:a16="http://schemas.microsoft.com/office/drawing/2014/main" id="{44EFB608-D100-A344-980D-87676FD5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00" y="2265137"/>
            <a:ext cx="696396" cy="1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148FF3-EF19-5A4B-9BEA-641FB53D7867}"/>
              </a:ext>
            </a:extLst>
          </p:cNvPr>
          <p:cNvSpPr txBox="1"/>
          <p:nvPr/>
        </p:nvSpPr>
        <p:spPr>
          <a:xfrm>
            <a:off x="404290" y="3953890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Opacity expansion --</a:t>
            </a:r>
          </a:p>
        </p:txBody>
      </p:sp>
      <p:pic>
        <p:nvPicPr>
          <p:cNvPr id="16" name="Picture 4" descr="latexit-rtfd-attachement-YHRM5NJL.pdf">
            <a:extLst>
              <a:ext uri="{FF2B5EF4-FFF2-40B4-BE49-F238E27FC236}">
                <a16:creationId xmlns:a16="http://schemas.microsoft.com/office/drawing/2014/main" id="{27E25487-E97C-524A-9829-2BB1E239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08" y="3876899"/>
            <a:ext cx="1615628" cy="52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" descr="latexit-rtfd-attachement-CWrz1vvA.pdf">
            <a:extLst>
              <a:ext uri="{FF2B5EF4-FFF2-40B4-BE49-F238E27FC236}">
                <a16:creationId xmlns:a16="http://schemas.microsoft.com/office/drawing/2014/main" id="{6E4A8370-5260-AB4B-BA7D-A3ACF8F3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39" y="4715812"/>
            <a:ext cx="6985103" cy="6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latexit-rtfd-attachement-BVqLzJ2w.pdf">
            <a:extLst>
              <a:ext uri="{FF2B5EF4-FFF2-40B4-BE49-F238E27FC236}">
                <a16:creationId xmlns:a16="http://schemas.microsoft.com/office/drawing/2014/main" id="{5642B284-1AA5-0E43-95C0-3AA465C6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39" y="945156"/>
            <a:ext cx="2695038" cy="5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14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B40DDB-856C-E141-BEC7-E65B54872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44" y="723006"/>
            <a:ext cx="9288055" cy="4399605"/>
          </a:xfrm>
          <a:prstGeom prst="rect">
            <a:avLst/>
          </a:prstGeom>
        </p:spPr>
      </p:pic>
      <p:pic>
        <p:nvPicPr>
          <p:cNvPr id="3" name="Picture 14" descr="latexit-rtfd-attachement-HNEHGR6Q.pdf">
            <a:extLst>
              <a:ext uri="{FF2B5EF4-FFF2-40B4-BE49-F238E27FC236}">
                <a16:creationId xmlns:a16="http://schemas.microsoft.com/office/drawing/2014/main" id="{8DC20AEE-546F-7D42-A44F-FFA8729D7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06" y="5122611"/>
            <a:ext cx="2709787" cy="7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2">
            <a:extLst>
              <a:ext uri="{FF2B5EF4-FFF2-40B4-BE49-F238E27FC236}">
                <a16:creationId xmlns:a16="http://schemas.microsoft.com/office/drawing/2014/main" id="{AC04B7C0-8434-685F-5D83-683390395EF2}"/>
              </a:ext>
            </a:extLst>
          </p:cNvPr>
          <p:cNvSpPr txBox="1">
            <a:spLocks/>
          </p:cNvSpPr>
          <p:nvPr/>
        </p:nvSpPr>
        <p:spPr>
          <a:xfrm>
            <a:off x="9326073" y="64459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z="1600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19</a:t>
            </a:fld>
            <a:endParaRPr lang="en-US" sz="16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62541C-A4E6-5D4D-B0CE-F0D4BB0B42CA}"/>
                  </a:ext>
                </a:extLst>
              </p:cNvPr>
              <p:cNvSpPr txBox="1"/>
              <p:nvPr/>
            </p:nvSpPr>
            <p:spPr>
              <a:xfrm>
                <a:off x="504309" y="1692789"/>
                <a:ext cx="7188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Opacity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≈4</m:t>
                    </m:r>
                  </m:oMath>
                </a14:m>
                <a:endPara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≈0.7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(about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to z-axis)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𝑔𝑇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≈2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≈500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𝑀𝑒𝑉</m:t>
                    </m:r>
                  </m:oMath>
                </a14:m>
                <a:endPara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62541C-A4E6-5D4D-B0CE-F0D4BB0B4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9" y="1692789"/>
                <a:ext cx="7188200" cy="1200329"/>
              </a:xfrm>
              <a:prstGeom prst="rect">
                <a:avLst/>
              </a:prstGeom>
              <a:blipFill>
                <a:blip r:embed="rId3"/>
                <a:stretch>
                  <a:fillRect l="-1058" t="-416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3DAE46-1583-E543-B0F1-F1511DFA4771}"/>
                  </a:ext>
                </a:extLst>
              </p:cNvPr>
              <p:cNvSpPr txBox="1"/>
              <p:nvPr/>
            </p:nvSpPr>
            <p:spPr>
              <a:xfrm>
                <a:off x="3102662" y="3707558"/>
                <a:ext cx="59866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What jet energy corresponds to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3DAE46-1583-E543-B0F1-F1511DFA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662" y="3707558"/>
                <a:ext cx="5986669" cy="461665"/>
              </a:xfrm>
              <a:prstGeom prst="rect">
                <a:avLst/>
              </a:prstGeom>
              <a:blipFill>
                <a:blip r:embed="rId4"/>
                <a:stretch>
                  <a:fillRect l="-1695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7E26DB-39B0-394B-BEC4-20E4E03D0EE9}"/>
                  </a:ext>
                </a:extLst>
              </p:cNvPr>
              <p:cNvSpPr txBox="1"/>
              <p:nvPr/>
            </p:nvSpPr>
            <p:spPr>
              <a:xfrm>
                <a:off x="3956658" y="5032307"/>
                <a:ext cx="42786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~50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7E26DB-39B0-394B-BEC4-20E4E03D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658" y="5032307"/>
                <a:ext cx="4278675" cy="461665"/>
              </a:xfrm>
              <a:prstGeom prst="rect">
                <a:avLst/>
              </a:prstGeom>
              <a:blipFill>
                <a:blip r:embed="rId5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03DC8F-254E-FD44-A994-F482B70605A6}"/>
              </a:ext>
            </a:extLst>
          </p:cNvPr>
          <p:cNvCxnSpPr>
            <a:cxnSpLocks/>
          </p:cNvCxnSpPr>
          <p:nvPr/>
        </p:nvCxnSpPr>
        <p:spPr>
          <a:xfrm>
            <a:off x="6095998" y="4342271"/>
            <a:ext cx="0" cy="516988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latexit-rtfd-attachement-AS4b04JP.pdf">
            <a:extLst>
              <a:ext uri="{FF2B5EF4-FFF2-40B4-BE49-F238E27FC236}">
                <a16:creationId xmlns:a16="http://schemas.microsoft.com/office/drawing/2014/main" id="{F35898AC-0FBC-324C-8F7D-FC77A13D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22" y="1708890"/>
            <a:ext cx="4030386" cy="7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B20626-C81B-454D-9574-1355F959D723}"/>
              </a:ext>
            </a:extLst>
          </p:cNvPr>
          <p:cNvSpPr txBox="1"/>
          <p:nvPr/>
        </p:nvSpPr>
        <p:spPr>
          <a:xfrm>
            <a:off x="404290" y="1309753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 matter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83AC1-2AF1-E74D-B4C1-08F9C7825B94}"/>
              </a:ext>
            </a:extLst>
          </p:cNvPr>
          <p:cNvSpPr txBox="1"/>
          <p:nvPr/>
        </p:nvSpPr>
        <p:spPr>
          <a:xfrm>
            <a:off x="404290" y="848088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broadening</a:t>
            </a:r>
          </a:p>
        </p:txBody>
      </p:sp>
    </p:spTree>
    <p:extLst>
      <p:ext uri="{BB962C8B-B14F-4D97-AF65-F5344CB8AC3E}">
        <p14:creationId xmlns:p14="http://schemas.microsoft.com/office/powerpoint/2010/main" val="118383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42DCD945-5D50-2E42-AAA0-F446A98E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070" y="1123032"/>
            <a:ext cx="7148679" cy="647644"/>
          </a:xfrm>
        </p:spPr>
        <p:txBody>
          <a:bodyPr/>
          <a:lstStyle/>
          <a:p>
            <a:r>
              <a:rPr lang="en-US" sz="2400" b="1" dirty="0">
                <a:solidFill>
                  <a:srgbClr val="262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tomography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B0BDE-EFB2-284B-8CA3-3FB819EDAB04}"/>
              </a:ext>
            </a:extLst>
          </p:cNvPr>
          <p:cNvSpPr txBox="1"/>
          <p:nvPr/>
        </p:nvSpPr>
        <p:spPr>
          <a:xfrm>
            <a:off x="1182070" y="1637830"/>
            <a:ext cx="8468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Jets see the matter in HIC at multiple scales, and essentially X-ray it;</a:t>
            </a: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existing jet quenching theory is based on multiple simplifying assumptions: large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energy, static matter, no fluctuations,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a very recent progress on the medium motion and structure effects in jet quenching and this is the focus of this talk;</a:t>
            </a: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developed formalism can be also applied to include orbital motion of nucleons and some of the in-medium fluctuations to the energy loss in cold nuclear matter;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99A7C-D3A1-B943-9516-75599BE0F995}"/>
              </a:ext>
            </a:extLst>
          </p:cNvPr>
          <p:cNvSpPr txBox="1"/>
          <p:nvPr/>
        </p:nvSpPr>
        <p:spPr>
          <a:xfrm>
            <a:off x="6096001" y="0"/>
            <a:ext cx="6138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AS, M. Sievert, I.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Vitev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PRD, 2021 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Barata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AS, C. Salgado, PRD, 2022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Andres, F. Dominguez, AS, CS, PRD, 2022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Barata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AS, X.-N. Wang, PRD 2023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Barata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X. Mayo, AS, CS, TBA, 2023</a:t>
            </a:r>
          </a:p>
        </p:txBody>
      </p:sp>
    </p:spTree>
    <p:extLst>
      <p:ext uri="{BB962C8B-B14F-4D97-AF65-F5344CB8AC3E}">
        <p14:creationId xmlns:p14="http://schemas.microsoft.com/office/powerpoint/2010/main" val="2199677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A9B4AE-5F66-0346-8A1A-700B4153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19" y="1813657"/>
            <a:ext cx="7324361" cy="32306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6317C92-B236-664B-9365-010233F7F123}"/>
              </a:ext>
            </a:extLst>
          </p:cNvPr>
          <p:cNvSpPr txBox="1">
            <a:spLocks/>
          </p:cNvSpPr>
          <p:nvPr/>
        </p:nvSpPr>
        <p:spPr>
          <a:xfrm>
            <a:off x="2521658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Gluon emission</a:t>
            </a:r>
          </a:p>
        </p:txBody>
      </p:sp>
    </p:spTree>
    <p:extLst>
      <p:ext uri="{BB962C8B-B14F-4D97-AF65-F5344CB8AC3E}">
        <p14:creationId xmlns:p14="http://schemas.microsoft.com/office/powerpoint/2010/main" val="4269637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317C92-B236-664B-9365-010233F7F123}"/>
              </a:ext>
            </a:extLst>
          </p:cNvPr>
          <p:cNvSpPr txBox="1">
            <a:spLocks/>
          </p:cNvSpPr>
          <p:nvPr/>
        </p:nvSpPr>
        <p:spPr>
          <a:xfrm>
            <a:off x="2521658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Gluon emission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D2714FF-7510-5A4C-9DC5-A6ED8350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048" y="2230892"/>
            <a:ext cx="9529903" cy="14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4B92F5-71C4-5A41-B11F-80D519839689}"/>
              </a:ext>
            </a:extLst>
          </p:cNvPr>
          <p:cNvCxnSpPr>
            <a:cxnSpLocks/>
          </p:cNvCxnSpPr>
          <p:nvPr/>
        </p:nvCxnSpPr>
        <p:spPr>
          <a:xfrm flipV="1">
            <a:off x="2976509" y="3640440"/>
            <a:ext cx="0" cy="56074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F6609D-E631-6D4C-9DB6-007FC8B80EC4}"/>
              </a:ext>
            </a:extLst>
          </p:cNvPr>
          <p:cNvCxnSpPr>
            <a:cxnSpLocks/>
          </p:cNvCxnSpPr>
          <p:nvPr/>
        </p:nvCxnSpPr>
        <p:spPr>
          <a:xfrm flipV="1">
            <a:off x="1561514" y="2935624"/>
            <a:ext cx="610792" cy="421499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37DC69-2ACB-4C4F-9C7E-81DC9FDF800E}"/>
              </a:ext>
            </a:extLst>
          </p:cNvPr>
          <p:cNvCxnSpPr>
            <a:cxnSpLocks/>
          </p:cNvCxnSpPr>
          <p:nvPr/>
        </p:nvCxnSpPr>
        <p:spPr>
          <a:xfrm flipV="1">
            <a:off x="8629377" y="3640439"/>
            <a:ext cx="0" cy="56074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F4F17A-F25D-DC47-B25D-DB9319794FDF}"/>
              </a:ext>
            </a:extLst>
          </p:cNvPr>
          <p:cNvSpPr txBox="1"/>
          <p:nvPr/>
        </p:nvSpPr>
        <p:spPr>
          <a:xfrm>
            <a:off x="823171" y="3357123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A97D01-BF95-FC40-986B-96A583E3D546}"/>
                  </a:ext>
                </a:extLst>
              </p:cNvPr>
              <p:cNvSpPr txBox="1"/>
              <p:nvPr/>
            </p:nvSpPr>
            <p:spPr>
              <a:xfrm>
                <a:off x="2085688" y="4303052"/>
                <a:ext cx="17816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408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Wilson line (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408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en-US" sz="1400" b="1" i="1">
                        <a:solidFill>
                          <a:srgbClr val="00408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≪</m:t>
                    </m:r>
                    <m:r>
                      <a:rPr lang="en-US" sz="1400" b="1" i="1" smtClean="0">
                        <a:solidFill>
                          <a:srgbClr val="00408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sz="1400" b="1" i="1" smtClean="0">
                        <a:solidFill>
                          <a:srgbClr val="00408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400" b="1" dirty="0">
                  <a:solidFill>
                    <a:srgbClr val="00408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A97D01-BF95-FC40-986B-96A583E3D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88" y="4303052"/>
                <a:ext cx="1781642" cy="307777"/>
              </a:xfrm>
              <a:prstGeom prst="rect">
                <a:avLst/>
              </a:prstGeom>
              <a:blipFill>
                <a:blip r:embed="rId3"/>
                <a:stretch>
                  <a:fillRect l="-1418"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1B14E1C-9419-664D-A361-869410C996EA}"/>
              </a:ext>
            </a:extLst>
          </p:cNvPr>
          <p:cNvSpPr txBox="1"/>
          <p:nvPr/>
        </p:nvSpPr>
        <p:spPr>
          <a:xfrm>
            <a:off x="6948468" y="4303052"/>
            <a:ext cx="3361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gluon</a:t>
            </a:r>
            <a:r>
              <a:rPr lang="ru-RU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(single-particle) propagator</a:t>
            </a:r>
          </a:p>
        </p:txBody>
      </p:sp>
    </p:spTree>
    <p:extLst>
      <p:ext uri="{BB962C8B-B14F-4D97-AF65-F5344CB8AC3E}">
        <p14:creationId xmlns:p14="http://schemas.microsoft.com/office/powerpoint/2010/main" val="236021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317C92-B236-664B-9365-010233F7F123}"/>
              </a:ext>
            </a:extLst>
          </p:cNvPr>
          <p:cNvSpPr txBox="1">
            <a:spLocks/>
          </p:cNvSpPr>
          <p:nvPr/>
        </p:nvSpPr>
        <p:spPr>
          <a:xfrm>
            <a:off x="2521658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Gluon emission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85F70D-42F7-D048-8ECF-E539EF2B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" y="1575580"/>
            <a:ext cx="4276488" cy="3706840"/>
          </a:xfrm>
          <a:prstGeom prst="rect">
            <a:avLst/>
          </a:prstGeom>
        </p:spPr>
      </p:pic>
      <p:pic>
        <p:nvPicPr>
          <p:cNvPr id="6146" name="Picture 2" descr="latexit-rtfd-attachement-Ut6z0YYF.pdf">
            <a:extLst>
              <a:ext uri="{FF2B5EF4-FFF2-40B4-BE49-F238E27FC236}">
                <a16:creationId xmlns:a16="http://schemas.microsoft.com/office/drawing/2014/main" id="{71901B0D-CD94-E843-86AB-B73EE12F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80" y="1575580"/>
            <a:ext cx="7262423" cy="13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76394D-8428-E84B-B41B-B353A410DF1A}"/>
              </a:ext>
            </a:extLst>
          </p:cNvPr>
          <p:cNvSpPr/>
          <p:nvPr/>
        </p:nvSpPr>
        <p:spPr>
          <a:xfrm>
            <a:off x="378219" y="1575580"/>
            <a:ext cx="210420" cy="37068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3379B-F5ED-9B45-A907-701B6CCEA6F4}"/>
              </a:ext>
            </a:extLst>
          </p:cNvPr>
          <p:cNvSpPr/>
          <p:nvPr/>
        </p:nvSpPr>
        <p:spPr>
          <a:xfrm>
            <a:off x="2138079" y="1575580"/>
            <a:ext cx="821021" cy="370684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33B863-8467-AB46-B091-57952C3DD9C9}"/>
              </a:ext>
            </a:extLst>
          </p:cNvPr>
          <p:cNvSpPr/>
          <p:nvPr/>
        </p:nvSpPr>
        <p:spPr>
          <a:xfrm>
            <a:off x="3176453" y="1575580"/>
            <a:ext cx="1104601" cy="370684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A8D428-81FD-9C40-BCA6-CED3A37B77EA}"/>
              </a:ext>
            </a:extLst>
          </p:cNvPr>
          <p:cNvSpPr/>
          <p:nvPr/>
        </p:nvSpPr>
        <p:spPr>
          <a:xfrm>
            <a:off x="8922774" y="1671695"/>
            <a:ext cx="791596" cy="43038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78B87-164D-F44F-A3C9-53919C403603}"/>
              </a:ext>
            </a:extLst>
          </p:cNvPr>
          <p:cNvSpPr/>
          <p:nvPr/>
        </p:nvSpPr>
        <p:spPr>
          <a:xfrm>
            <a:off x="8429695" y="2360909"/>
            <a:ext cx="2847905" cy="49078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81B0A-F982-9043-8696-13125D0F2EFD}"/>
              </a:ext>
            </a:extLst>
          </p:cNvPr>
          <p:cNvSpPr/>
          <p:nvPr/>
        </p:nvSpPr>
        <p:spPr>
          <a:xfrm>
            <a:off x="5429693" y="2360908"/>
            <a:ext cx="3000002" cy="490781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887066-8602-6E40-814F-4F25E7DD0FE8}"/>
              </a:ext>
            </a:extLst>
          </p:cNvPr>
          <p:cNvCxnSpPr>
            <a:cxnSpLocks/>
          </p:cNvCxnSpPr>
          <p:nvPr/>
        </p:nvCxnSpPr>
        <p:spPr>
          <a:xfrm flipV="1">
            <a:off x="6835300" y="3074185"/>
            <a:ext cx="1" cy="35481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9F89D9-DEFE-D548-B18D-EBFC039D32CA}"/>
                  </a:ext>
                </a:extLst>
              </p:cNvPr>
              <p:cNvSpPr txBox="1"/>
              <p:nvPr/>
            </p:nvSpPr>
            <p:spPr>
              <a:xfrm>
                <a:off x="5721052" y="3578729"/>
                <a:ext cx="22284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408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broadening of the gluon</a:t>
                </a:r>
              </a:p>
              <a:p>
                <a:pPr algn="ctr"/>
                <a:r>
                  <a:rPr lang="en-US" sz="1400" b="1" dirty="0">
                    <a:solidFill>
                      <a:srgbClr val="00408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(already have it with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408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𝛁</m:t>
                    </m:r>
                  </m:oMath>
                </a14:m>
                <a:r>
                  <a:rPr lang="en-US" sz="1400" b="1" dirty="0">
                    <a:solidFill>
                      <a:srgbClr val="00408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9F89D9-DEFE-D548-B18D-EBFC039D3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052" y="3578729"/>
                <a:ext cx="2228495" cy="523220"/>
              </a:xfrm>
              <a:prstGeom prst="rect">
                <a:avLst/>
              </a:prstGeom>
              <a:blipFill>
                <a:blip r:embed="rId4"/>
                <a:stretch>
                  <a:fillRect l="-568" t="-2326" r="-568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355C6A-2D79-7045-9EDA-42E3B04100C4}"/>
              </a:ext>
            </a:extLst>
          </p:cNvPr>
          <p:cNvCxnSpPr>
            <a:cxnSpLocks/>
          </p:cNvCxnSpPr>
          <p:nvPr/>
        </p:nvCxnSpPr>
        <p:spPr>
          <a:xfrm flipH="1" flipV="1">
            <a:off x="9846648" y="3047584"/>
            <a:ext cx="6999" cy="950823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00A0216-8CFF-5E46-8756-112F347CC3CF}"/>
              </a:ext>
            </a:extLst>
          </p:cNvPr>
          <p:cNvSpPr txBox="1"/>
          <p:nvPr/>
        </p:nvSpPr>
        <p:spPr>
          <a:xfrm>
            <a:off x="9028602" y="4094522"/>
            <a:ext cx="1650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kernel</a:t>
            </a:r>
          </a:p>
        </p:txBody>
      </p:sp>
      <p:pic>
        <p:nvPicPr>
          <p:cNvPr id="4098" name="Picture 2" descr="latexit-rtfd-attachement-smgPpaI4.pdf">
            <a:extLst>
              <a:ext uri="{FF2B5EF4-FFF2-40B4-BE49-F238E27FC236}">
                <a16:creationId xmlns:a16="http://schemas.microsoft.com/office/drawing/2014/main" id="{3656AD1E-EAA4-9F4C-BC31-C3C720E1E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90" y="4706280"/>
            <a:ext cx="6314602" cy="57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5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3B267BE-20AC-244A-8D0B-D5C3146E8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6" y="1665224"/>
            <a:ext cx="11299297" cy="4058707"/>
          </a:xfrm>
          <a:prstGeom prst="rect">
            <a:avLst/>
          </a:prstGeom>
        </p:spPr>
      </p:pic>
      <p:pic>
        <p:nvPicPr>
          <p:cNvPr id="1026" name="Picture 2" descr="latexit-rtfd-attachement-mRTx7GYx.pdf">
            <a:extLst>
              <a:ext uri="{FF2B5EF4-FFF2-40B4-BE49-F238E27FC236}">
                <a16:creationId xmlns:a16="http://schemas.microsoft.com/office/drawing/2014/main" id="{E4FC85D1-4011-7946-8314-EAC9F056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95" y="990786"/>
            <a:ext cx="1335967" cy="6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texit-rtfd-attachement-IBdRQ5KS.pdf">
            <a:extLst>
              <a:ext uri="{FF2B5EF4-FFF2-40B4-BE49-F238E27FC236}">
                <a16:creationId xmlns:a16="http://schemas.microsoft.com/office/drawing/2014/main" id="{80D94620-980C-DD41-BEFC-B147E50C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07" y="1018120"/>
            <a:ext cx="1335967" cy="6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texit-rtfd-attachement-VxKe4Lk3.pdf">
            <a:extLst>
              <a:ext uri="{FF2B5EF4-FFF2-40B4-BE49-F238E27FC236}">
                <a16:creationId xmlns:a16="http://schemas.microsoft.com/office/drawing/2014/main" id="{A549D6AB-99DB-CF44-BAC8-AC3EB085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25" y="5867214"/>
            <a:ext cx="4554544" cy="26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1CBD2D2-A339-1A4A-AEAB-CF0135676212}"/>
              </a:ext>
            </a:extLst>
          </p:cNvPr>
          <p:cNvSpPr/>
          <p:nvPr/>
        </p:nvSpPr>
        <p:spPr>
          <a:xfrm>
            <a:off x="446114" y="2619633"/>
            <a:ext cx="551834" cy="1606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latexit-rtfd-attachement-CXpX4voO.pdf">
            <a:extLst>
              <a:ext uri="{FF2B5EF4-FFF2-40B4-BE49-F238E27FC236}">
                <a16:creationId xmlns:a16="http://schemas.microsoft.com/office/drawing/2014/main" id="{CFDC2008-8AE9-B44A-ADBF-7AD59BE8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3522" y="3164620"/>
            <a:ext cx="1430233" cy="5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0CAAB14-D3E1-E84C-A582-55B19BE2680D}"/>
              </a:ext>
            </a:extLst>
          </p:cNvPr>
          <p:cNvSpPr/>
          <p:nvPr/>
        </p:nvSpPr>
        <p:spPr>
          <a:xfrm>
            <a:off x="6078580" y="2619285"/>
            <a:ext cx="551834" cy="1606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0" descr="latexit-rtfd-attachement-CXpX4voO.pdf">
            <a:extLst>
              <a:ext uri="{FF2B5EF4-FFF2-40B4-BE49-F238E27FC236}">
                <a16:creationId xmlns:a16="http://schemas.microsoft.com/office/drawing/2014/main" id="{A8F31A31-0130-6E4F-9B5D-636031646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83978" y="3164621"/>
            <a:ext cx="1430233" cy="5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C03086C-8370-944E-9C86-C1BC3D0F494E}"/>
              </a:ext>
            </a:extLst>
          </p:cNvPr>
          <p:cNvSpPr/>
          <p:nvPr/>
        </p:nvSpPr>
        <p:spPr>
          <a:xfrm>
            <a:off x="3207649" y="5308615"/>
            <a:ext cx="672580" cy="36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8" descr="latexit-rtfd-attachement-JmaNHKJU.pdf">
            <a:extLst>
              <a:ext uri="{FF2B5EF4-FFF2-40B4-BE49-F238E27FC236}">
                <a16:creationId xmlns:a16="http://schemas.microsoft.com/office/drawing/2014/main" id="{38D9A476-B51E-FD48-A8B0-CF15B3F4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91" y="5364588"/>
            <a:ext cx="586896" cy="2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6F5C933-896E-954F-9EDF-246B8234D042}"/>
              </a:ext>
            </a:extLst>
          </p:cNvPr>
          <p:cNvSpPr/>
          <p:nvPr/>
        </p:nvSpPr>
        <p:spPr>
          <a:xfrm>
            <a:off x="8833607" y="5308614"/>
            <a:ext cx="672580" cy="36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latexit-rtfd-attachement-JmaNHKJU.pdf">
            <a:extLst>
              <a:ext uri="{FF2B5EF4-FFF2-40B4-BE49-F238E27FC236}">
                <a16:creationId xmlns:a16="http://schemas.microsoft.com/office/drawing/2014/main" id="{05C0DB37-E3BF-454F-8693-C338745E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449" y="5360808"/>
            <a:ext cx="586896" cy="2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CD8033F-1A6A-FB4A-8947-84E02F306EE2}"/>
              </a:ext>
            </a:extLst>
          </p:cNvPr>
          <p:cNvGrpSpPr/>
          <p:nvPr/>
        </p:nvGrpSpPr>
        <p:grpSpPr>
          <a:xfrm>
            <a:off x="2553383" y="411078"/>
            <a:ext cx="6411003" cy="4627796"/>
            <a:chOff x="5786439" y="1080549"/>
            <a:chExt cx="5838757" cy="41705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1F4F56-51B8-E342-86A6-886895639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13" t="72708" r="3967" b="5417"/>
            <a:stretch/>
          </p:blipFill>
          <p:spPr>
            <a:xfrm>
              <a:off x="9649049" y="3999755"/>
              <a:ext cx="1852388" cy="108659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97A325-0FB2-1845-9AB3-BCFB99B6CB60}"/>
                </a:ext>
              </a:extLst>
            </p:cNvPr>
            <p:cNvSpPr/>
            <p:nvPr/>
          </p:nvSpPr>
          <p:spPr>
            <a:xfrm>
              <a:off x="8921638" y="1253131"/>
              <a:ext cx="705074" cy="237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DFB386-EA00-F24B-B74C-2B30CC6F8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0"/>
            <a:stretch/>
          </p:blipFill>
          <p:spPr>
            <a:xfrm>
              <a:off x="6515099" y="1327758"/>
              <a:ext cx="5110097" cy="3923388"/>
            </a:xfrm>
            <a:prstGeom prst="rect">
              <a:avLst/>
            </a:prstGeom>
          </p:spPr>
        </p:pic>
        <p:pic>
          <p:nvPicPr>
            <p:cNvPr id="2050" name="Picture 2" descr="latexit-rtfd-attachement-FPvAI9pv.pdf">
              <a:extLst>
                <a:ext uri="{FF2B5EF4-FFF2-40B4-BE49-F238E27FC236}">
                  <a16:creationId xmlns:a16="http://schemas.microsoft.com/office/drawing/2014/main" id="{219B550A-94CB-784A-8C3D-C932A2C64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12614" y="3105116"/>
              <a:ext cx="1995415" cy="647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2C18E-78C2-BC42-AF67-0AFF77E80161}"/>
                </a:ext>
              </a:extLst>
            </p:cNvPr>
            <p:cNvSpPr/>
            <p:nvPr/>
          </p:nvSpPr>
          <p:spPr>
            <a:xfrm>
              <a:off x="9077324" y="1327758"/>
              <a:ext cx="343125" cy="162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latexit-rtfd-attachement-G968KRwG.pdf">
              <a:extLst>
                <a:ext uri="{FF2B5EF4-FFF2-40B4-BE49-F238E27FC236}">
                  <a16:creationId xmlns:a16="http://schemas.microsoft.com/office/drawing/2014/main" id="{485C1454-6C0B-0A4A-9BC8-5BEE6F9EE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729" y="1080549"/>
              <a:ext cx="718314" cy="345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latexit-rtfd-attachement-LCjy3a3y.pdf">
            <a:extLst>
              <a:ext uri="{FF2B5EF4-FFF2-40B4-BE49-F238E27FC236}">
                <a16:creationId xmlns:a16="http://schemas.microsoft.com/office/drawing/2014/main" id="{86F49CF5-AF2D-AF4B-AE91-C5EBC4A77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297" b="-8657"/>
          <a:stretch/>
        </p:blipFill>
        <p:spPr bwMode="auto">
          <a:xfrm>
            <a:off x="4808327" y="5313183"/>
            <a:ext cx="3093701" cy="7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313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FEACEC-E74D-C34A-B4B1-AA7F98E4094B}"/>
              </a:ext>
            </a:extLst>
          </p:cNvPr>
          <p:cNvGrpSpPr/>
          <p:nvPr/>
        </p:nvGrpSpPr>
        <p:grpSpPr>
          <a:xfrm>
            <a:off x="1670509" y="1321069"/>
            <a:ext cx="8850981" cy="4215862"/>
            <a:chOff x="1670509" y="1321069"/>
            <a:chExt cx="8850981" cy="421586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693CBD8-CCCE-BE41-985C-DC2D821DB6D6}"/>
                </a:ext>
              </a:extLst>
            </p:cNvPr>
            <p:cNvGrpSpPr/>
            <p:nvPr/>
          </p:nvGrpSpPr>
          <p:grpSpPr>
            <a:xfrm>
              <a:off x="1670509" y="1321069"/>
              <a:ext cx="8850981" cy="4215862"/>
              <a:chOff x="1670509" y="1321069"/>
              <a:chExt cx="8850981" cy="421586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457448D-33B6-C74B-A26F-7FC9C7DDE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0509" y="1321069"/>
                <a:ext cx="8850981" cy="421586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44A37D0-8FE7-194C-B330-420C419FC8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29" t="20976" r="61900" b="67193"/>
              <a:stretch/>
            </p:blipFill>
            <p:spPr>
              <a:xfrm rot="5400000">
                <a:off x="6148100" y="2237302"/>
                <a:ext cx="997527" cy="498764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B39135-4AA6-D74F-A3F4-1B15E0503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92" t="72438" r="23067" b="14647"/>
            <a:stretch/>
          </p:blipFill>
          <p:spPr>
            <a:xfrm rot="10800000">
              <a:off x="6769609" y="4425513"/>
              <a:ext cx="1588008" cy="5444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FC39FE-1FAE-4D41-B432-2151C42A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92" t="72438" r="23067" b="14647"/>
            <a:stretch/>
          </p:blipFill>
          <p:spPr>
            <a:xfrm rot="10800000">
              <a:off x="6769609" y="1887997"/>
              <a:ext cx="1588008" cy="54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1607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E15D6EE3-6E01-814B-B7FB-0105D4BC171C}"/>
              </a:ext>
            </a:extLst>
          </p:cNvPr>
          <p:cNvSpPr txBox="1">
            <a:spLocks/>
          </p:cNvSpPr>
          <p:nvPr/>
        </p:nvSpPr>
        <p:spPr>
          <a:xfrm>
            <a:off x="1182069" y="1123032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970AA-9D42-E34D-A158-AE4A3BFE8892}"/>
              </a:ext>
            </a:extLst>
          </p:cNvPr>
          <p:cNvSpPr txBox="1"/>
          <p:nvPr/>
        </p:nvSpPr>
        <p:spPr>
          <a:xfrm>
            <a:off x="1182069" y="1911761"/>
            <a:ext cx="86579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Jets do feel the transverse flow and anisotropy, and get bended;</a:t>
            </a:r>
          </a:p>
          <a:p>
            <a:pPr>
              <a:buClr>
                <a:srgbClr val="00448A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transverse flow and anisotropy do affect the medium-induced radiation, bending the substructure of jets;</a:t>
            </a: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effects can be in principle probed in experiment, leading us towards actual jet tomography;</a:t>
            </a: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448A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should also expect similar evolution-induced effects for the other probes of nuclear matter;</a:t>
            </a:r>
          </a:p>
        </p:txBody>
      </p:sp>
    </p:spTree>
    <p:extLst>
      <p:ext uri="{BB962C8B-B14F-4D97-AF65-F5344CB8AC3E}">
        <p14:creationId xmlns:p14="http://schemas.microsoft.com/office/powerpoint/2010/main" val="277962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E4975-CD28-8A49-A84F-5CFF16064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5855" r="8205" b="12159"/>
          <a:stretch/>
        </p:blipFill>
        <p:spPr>
          <a:xfrm>
            <a:off x="2633472" y="1267352"/>
            <a:ext cx="6925056" cy="4323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685EA-EF5E-D940-A627-1337685EC927}"/>
              </a:ext>
            </a:extLst>
          </p:cNvPr>
          <p:cNvSpPr txBox="1"/>
          <p:nvPr/>
        </p:nvSpPr>
        <p:spPr>
          <a:xfrm>
            <a:off x="8595360" y="4336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7685EA-EF5E-D940-A627-1337685EC927}"/>
              </a:ext>
            </a:extLst>
          </p:cNvPr>
          <p:cNvSpPr txBox="1"/>
          <p:nvPr/>
        </p:nvSpPr>
        <p:spPr>
          <a:xfrm>
            <a:off x="8595360" y="4336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ED36A4-35BC-A84D-878C-B4B82E35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05" y="1003936"/>
            <a:ext cx="5136787" cy="508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7685EA-EF5E-D940-A627-1337685EC927}"/>
              </a:ext>
            </a:extLst>
          </p:cNvPr>
          <p:cNvSpPr txBox="1"/>
          <p:nvPr/>
        </p:nvSpPr>
        <p:spPr>
          <a:xfrm>
            <a:off x="8595360" y="4336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DAA558-EFD3-7044-9C55-95B9C93F3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54" y="1588514"/>
            <a:ext cx="9059091" cy="36809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32EF98-50E2-A54C-A421-CDDA12FF7A87}"/>
              </a:ext>
            </a:extLst>
          </p:cNvPr>
          <p:cNvSpPr txBox="1"/>
          <p:nvPr/>
        </p:nvSpPr>
        <p:spPr>
          <a:xfrm>
            <a:off x="8882743" y="0"/>
            <a:ext cx="3351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R. Baier et al, NPB, 1997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B. G.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Zakharov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JETP, 1997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R. Baier et al, NPB, 1998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Gyulassy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al, NPB, 2000</a:t>
            </a:r>
          </a:p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Gyulassy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et al, NPB, 2001</a:t>
            </a:r>
          </a:p>
        </p:txBody>
      </p:sp>
    </p:spTree>
    <p:extLst>
      <p:ext uri="{BB962C8B-B14F-4D97-AF65-F5344CB8AC3E}">
        <p14:creationId xmlns:p14="http://schemas.microsoft.com/office/powerpoint/2010/main" val="135095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3">
            <a:extLst>
              <a:ext uri="{FF2B5EF4-FFF2-40B4-BE49-F238E27FC236}">
                <a16:creationId xmlns:a16="http://schemas.microsoft.com/office/drawing/2014/main" id="{BA3AF617-AAAA-DD42-9339-8EE51EE18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904"/>
          <a:stretch/>
        </p:blipFill>
        <p:spPr>
          <a:xfrm>
            <a:off x="1168716" y="1531545"/>
            <a:ext cx="4212797" cy="3794910"/>
          </a:xfrm>
          <a:prstGeom prst="rect">
            <a:avLst/>
          </a:prstGeom>
        </p:spPr>
      </p:pic>
      <p:pic>
        <p:nvPicPr>
          <p:cNvPr id="20" name="Рисунок 3">
            <a:extLst>
              <a:ext uri="{FF2B5EF4-FFF2-40B4-BE49-F238E27FC236}">
                <a16:creationId xmlns:a16="http://schemas.microsoft.com/office/drawing/2014/main" id="{74713E78-57E4-7347-B9B9-8AFF94D77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" r="944"/>
          <a:stretch/>
        </p:blipFill>
        <p:spPr>
          <a:xfrm>
            <a:off x="6979972" y="1562378"/>
            <a:ext cx="4144340" cy="373324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CB1D48-2946-B74C-B362-13A92B253D63}"/>
              </a:ext>
            </a:extLst>
          </p:cNvPr>
          <p:cNvCxnSpPr>
            <a:cxnSpLocks/>
          </p:cNvCxnSpPr>
          <p:nvPr/>
        </p:nvCxnSpPr>
        <p:spPr>
          <a:xfrm>
            <a:off x="5586357" y="3412671"/>
            <a:ext cx="1019287" cy="0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7C7FF4EE-623B-5044-ACB8-AF461C372B7C}"/>
              </a:ext>
            </a:extLst>
          </p:cNvPr>
          <p:cNvSpPr/>
          <p:nvPr/>
        </p:nvSpPr>
        <p:spPr>
          <a:xfrm rot="2487739">
            <a:off x="9662086" y="2106967"/>
            <a:ext cx="1356042" cy="1498364"/>
          </a:xfrm>
          <a:prstGeom prst="arc">
            <a:avLst/>
          </a:prstGeom>
          <a:ln w="22225">
            <a:solidFill>
              <a:srgbClr val="20224D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505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21B8B363-CC9A-454F-86BB-7C75A542DE4D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Color potential</a:t>
            </a:r>
          </a:p>
        </p:txBody>
      </p:sp>
      <p:pic>
        <p:nvPicPr>
          <p:cNvPr id="7174" name="Picture 6" descr="latexit-rtfd-attachement-tTOGmBiA.pdf">
            <a:extLst>
              <a:ext uri="{FF2B5EF4-FFF2-40B4-BE49-F238E27FC236}">
                <a16:creationId xmlns:a16="http://schemas.microsoft.com/office/drawing/2014/main" id="{4EA941E4-7D4E-5C48-9805-8D7DC70E9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98" y="4646060"/>
            <a:ext cx="7265070" cy="72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EEBB0A8-8C9F-744A-871A-22984EC59FC8}"/>
              </a:ext>
            </a:extLst>
          </p:cNvPr>
          <p:cNvSpPr txBox="1"/>
          <p:nvPr/>
        </p:nvSpPr>
        <p:spPr>
          <a:xfrm>
            <a:off x="6602468" y="5223175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fluid velocity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60B38C-8F07-174F-9DBC-5C67E8F740DE}"/>
              </a:ext>
            </a:extLst>
          </p:cNvPr>
          <p:cNvCxnSpPr>
            <a:cxnSpLocks/>
          </p:cNvCxnSpPr>
          <p:nvPr/>
        </p:nvCxnSpPr>
        <p:spPr>
          <a:xfrm flipH="1" flipV="1">
            <a:off x="6187860" y="5179566"/>
            <a:ext cx="414608" cy="197498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0BF623-0BC0-5642-A0EF-A54AB4554AAB}"/>
              </a:ext>
            </a:extLst>
          </p:cNvPr>
          <p:cNvSpPr/>
          <p:nvPr/>
        </p:nvSpPr>
        <p:spPr>
          <a:xfrm>
            <a:off x="5747624" y="4644240"/>
            <a:ext cx="440236" cy="473013"/>
          </a:xfrm>
          <a:prstGeom prst="roundRect">
            <a:avLst/>
          </a:prstGeom>
          <a:solidFill>
            <a:srgbClr val="0078A2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44A372C-47C4-E641-A921-F88FB51F01C9}"/>
              </a:ext>
            </a:extLst>
          </p:cNvPr>
          <p:cNvSpPr/>
          <p:nvPr/>
        </p:nvSpPr>
        <p:spPr>
          <a:xfrm>
            <a:off x="8740608" y="4638725"/>
            <a:ext cx="929731" cy="473013"/>
          </a:xfrm>
          <a:prstGeom prst="roundRect">
            <a:avLst/>
          </a:prstGeom>
          <a:solidFill>
            <a:srgbClr val="0078A2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F44A41-8E6B-A24A-971A-E910A7AAB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71" y="1647482"/>
            <a:ext cx="4791038" cy="230912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029AFFE-11E3-2E4F-BABE-AB0823229FE3}"/>
              </a:ext>
            </a:extLst>
          </p:cNvPr>
          <p:cNvSpPr/>
          <p:nvPr/>
        </p:nvSpPr>
        <p:spPr>
          <a:xfrm>
            <a:off x="4170200" y="5175078"/>
            <a:ext cx="234082" cy="241108"/>
          </a:xfrm>
          <a:prstGeom prst="roundRect">
            <a:avLst/>
          </a:prstGeom>
          <a:solidFill>
            <a:srgbClr val="0078A2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D345F4-07B7-C24E-BBA4-7348CFE1F324}"/>
              </a:ext>
            </a:extLst>
          </p:cNvPr>
          <p:cNvCxnSpPr>
            <a:cxnSpLocks/>
          </p:cNvCxnSpPr>
          <p:nvPr/>
        </p:nvCxnSpPr>
        <p:spPr>
          <a:xfrm flipH="1" flipV="1">
            <a:off x="4422669" y="5413613"/>
            <a:ext cx="273403" cy="14093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8F7E94-7AFB-9745-9064-9790EFA604AF}"/>
              </a:ext>
            </a:extLst>
          </p:cNvPr>
          <p:cNvSpPr txBox="1"/>
          <p:nvPr/>
        </p:nvSpPr>
        <p:spPr>
          <a:xfrm>
            <a:off x="4681972" y="5425262"/>
            <a:ext cx="1455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inhomogeneity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9A709-1030-274E-A852-90B80EF6C336}"/>
              </a:ext>
            </a:extLst>
          </p:cNvPr>
          <p:cNvSpPr txBox="1"/>
          <p:nvPr/>
        </p:nvSpPr>
        <p:spPr>
          <a:xfrm>
            <a:off x="3271691" y="3199700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initial </a:t>
            </a:r>
          </a:p>
          <a:p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9A1A11-348A-8443-A65E-EBA2D3273481}"/>
              </a:ext>
            </a:extLst>
          </p:cNvPr>
          <p:cNvCxnSpPr>
            <a:cxnSpLocks/>
          </p:cNvCxnSpPr>
          <p:nvPr/>
        </p:nvCxnSpPr>
        <p:spPr>
          <a:xfrm flipV="1">
            <a:off x="3855345" y="2591066"/>
            <a:ext cx="0" cy="47377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1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A4DA82-6B82-7E4A-B5C6-B6B1FAA5AA52}"/>
              </a:ext>
            </a:extLst>
          </p:cNvPr>
          <p:cNvCxnSpPr/>
          <p:nvPr/>
        </p:nvCxnSpPr>
        <p:spPr>
          <a:xfrm>
            <a:off x="4534091" y="1851362"/>
            <a:ext cx="0" cy="12730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D7CB95-32AD-2346-A294-39082EE4FFFE}"/>
              </a:ext>
            </a:extLst>
          </p:cNvPr>
          <p:cNvCxnSpPr/>
          <p:nvPr/>
        </p:nvCxnSpPr>
        <p:spPr>
          <a:xfrm>
            <a:off x="7514038" y="1851362"/>
            <a:ext cx="0" cy="12730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DEA9AA-BD19-2D4D-BE05-9151539B87AE}"/>
              </a:ext>
            </a:extLst>
          </p:cNvPr>
          <p:cNvSpPr txBox="1"/>
          <p:nvPr/>
        </p:nvSpPr>
        <p:spPr>
          <a:xfrm>
            <a:off x="7491684" y="1610875"/>
            <a:ext cx="314086" cy="39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0242" name="Picture 2" descr="latexit-rtfd-attachement-Q91TptSZ.pdf">
            <a:extLst>
              <a:ext uri="{FF2B5EF4-FFF2-40B4-BE49-F238E27FC236}">
                <a16:creationId xmlns:a16="http://schemas.microsoft.com/office/drawing/2014/main" id="{9B0B124F-298B-FF4D-9DF6-87319A88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73" y="1847085"/>
            <a:ext cx="2921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atexit-rtfd-attachement-GTNenjzg.pdf">
            <a:extLst>
              <a:ext uri="{FF2B5EF4-FFF2-40B4-BE49-F238E27FC236}">
                <a16:creationId xmlns:a16="http://schemas.microsoft.com/office/drawing/2014/main" id="{8068E2F8-09EE-BC4B-91CA-4B27791D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18" y="1861833"/>
            <a:ext cx="2921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FA2256-46FA-9348-8D10-5CC894713180}"/>
              </a:ext>
            </a:extLst>
          </p:cNvPr>
          <p:cNvCxnSpPr>
            <a:cxnSpLocks/>
          </p:cNvCxnSpPr>
          <p:nvPr/>
        </p:nvCxnSpPr>
        <p:spPr>
          <a:xfrm flipH="1">
            <a:off x="3959269" y="3348264"/>
            <a:ext cx="735616" cy="825557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B80D54-6391-2F44-88E4-946E34F065ED}"/>
              </a:ext>
            </a:extLst>
          </p:cNvPr>
          <p:cNvCxnSpPr>
            <a:cxnSpLocks/>
          </p:cNvCxnSpPr>
          <p:nvPr/>
        </p:nvCxnSpPr>
        <p:spPr>
          <a:xfrm>
            <a:off x="7388811" y="3348263"/>
            <a:ext cx="793059" cy="825558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94B5D7DF-8A44-F348-A093-3C6406B2A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291" y="4572084"/>
            <a:ext cx="2695955" cy="51930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9CEC45A-D720-2743-96F3-11BC28DB3685}"/>
              </a:ext>
            </a:extLst>
          </p:cNvPr>
          <p:cNvSpPr txBox="1"/>
          <p:nvPr/>
        </p:nvSpPr>
        <p:spPr>
          <a:xfrm>
            <a:off x="2667272" y="5143707"/>
            <a:ext cx="2583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neutrality</a:t>
            </a:r>
          </a:p>
        </p:txBody>
      </p:sp>
      <p:pic>
        <p:nvPicPr>
          <p:cNvPr id="10246" name="Picture 6" descr="latexit-rtfd-attachement-pq8FyhBb.pdf">
            <a:extLst>
              <a:ext uri="{FF2B5EF4-FFF2-40B4-BE49-F238E27FC236}">
                <a16:creationId xmlns:a16="http://schemas.microsoft.com/office/drawing/2014/main" id="{F0B62333-4E15-3349-90B4-5C166D8F7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39" y="4346675"/>
            <a:ext cx="2860902" cy="9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0AC7664-C02E-7240-B99F-C5E12EB157A3}"/>
              </a:ext>
            </a:extLst>
          </p:cNvPr>
          <p:cNvSpPr txBox="1"/>
          <p:nvPr/>
        </p:nvSpPr>
        <p:spPr>
          <a:xfrm>
            <a:off x="6649062" y="5298297"/>
            <a:ext cx="344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averaging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8514F6-74FC-224F-8B89-618C93F64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0"/>
          <a:stretch/>
        </p:blipFill>
        <p:spPr>
          <a:xfrm>
            <a:off x="4734952" y="1705643"/>
            <a:ext cx="2555107" cy="1599953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3C3EE476-58A2-D244-A02B-932F93AA2C81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Medium averaging</a:t>
            </a:r>
          </a:p>
        </p:txBody>
      </p:sp>
    </p:spTree>
    <p:extLst>
      <p:ext uri="{BB962C8B-B14F-4D97-AF65-F5344CB8AC3E}">
        <p14:creationId xmlns:p14="http://schemas.microsoft.com/office/powerpoint/2010/main" val="1746710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B860F72-AE5C-9F4C-AB54-774AF5BA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7705" y="3950318"/>
            <a:ext cx="6756584" cy="7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FB4326-065B-8F4B-9AC6-09E4EC0173D6}"/>
              </a:ext>
            </a:extLst>
          </p:cNvPr>
          <p:cNvGrpSpPr/>
          <p:nvPr/>
        </p:nvGrpSpPr>
        <p:grpSpPr>
          <a:xfrm>
            <a:off x="2830126" y="1446928"/>
            <a:ext cx="6531748" cy="1982072"/>
            <a:chOff x="2717705" y="1576236"/>
            <a:chExt cx="6531748" cy="19820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FC5C7E-4544-3145-B407-1D09E653C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0"/>
            <a:stretch/>
          </p:blipFill>
          <p:spPr>
            <a:xfrm>
              <a:off x="2717705" y="1576237"/>
              <a:ext cx="3153457" cy="197462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34E713-E840-6A4E-B894-27F713FA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050"/>
            <a:stretch/>
          </p:blipFill>
          <p:spPr>
            <a:xfrm flipH="1">
              <a:off x="6095997" y="1583682"/>
              <a:ext cx="3153456" cy="1974626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E72FB04-02A8-C74D-AE8D-5C8025ECD431}"/>
                </a:ext>
              </a:extLst>
            </p:cNvPr>
            <p:cNvCxnSpPr/>
            <p:nvPr/>
          </p:nvCxnSpPr>
          <p:spPr>
            <a:xfrm>
              <a:off x="5983579" y="1576236"/>
              <a:ext cx="0" cy="19746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DCF804-D918-4241-A9B2-0D7299B1260B}"/>
              </a:ext>
            </a:extLst>
          </p:cNvPr>
          <p:cNvCxnSpPr>
            <a:cxnSpLocks/>
          </p:cNvCxnSpPr>
          <p:nvPr/>
        </p:nvCxnSpPr>
        <p:spPr>
          <a:xfrm flipH="1">
            <a:off x="5529284" y="2446621"/>
            <a:ext cx="1133431" cy="0"/>
          </a:xfrm>
          <a:prstGeom prst="straightConnector1">
            <a:avLst/>
          </a:prstGeom>
          <a:ln w="25400">
            <a:solidFill>
              <a:srgbClr val="00408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latexit-rtfd-attachement-Q91TptSZ.pdf">
            <a:extLst>
              <a:ext uri="{FF2B5EF4-FFF2-40B4-BE49-F238E27FC236}">
                <a16:creationId xmlns:a16="http://schemas.microsoft.com/office/drawing/2014/main" id="{3358072E-ED44-3743-BB7B-69602615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53" y="1799241"/>
            <a:ext cx="2921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atexit-rtfd-attachement-GTNenjzg.pdf">
            <a:extLst>
              <a:ext uri="{FF2B5EF4-FFF2-40B4-BE49-F238E27FC236}">
                <a16:creationId xmlns:a16="http://schemas.microsoft.com/office/drawing/2014/main" id="{B4EE62FD-C002-A245-82FD-07EC3BF1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247" y="1799241"/>
            <a:ext cx="2921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BC0B41-9A19-304F-8906-8B53B6D8CD60}"/>
              </a:ext>
            </a:extLst>
          </p:cNvPr>
          <p:cNvCxnSpPr>
            <a:cxnSpLocks/>
          </p:cNvCxnSpPr>
          <p:nvPr/>
        </p:nvCxnSpPr>
        <p:spPr>
          <a:xfrm flipV="1">
            <a:off x="3879468" y="4765679"/>
            <a:ext cx="0" cy="558335"/>
          </a:xfrm>
          <a:prstGeom prst="straightConnector1">
            <a:avLst/>
          </a:prstGeom>
          <a:ln w="25400">
            <a:solidFill>
              <a:srgbClr val="004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latexit-rtfd-attachement-pQlUqpUt.pdf">
            <a:extLst>
              <a:ext uri="{FF2B5EF4-FFF2-40B4-BE49-F238E27FC236}">
                <a16:creationId xmlns:a16="http://schemas.microsoft.com/office/drawing/2014/main" id="{6F7A9A67-7BB2-4847-9FA0-223F6130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1F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79" y="5395305"/>
            <a:ext cx="1273955" cy="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53708D6F-F94C-634A-8FAF-3143FD4DFA98}"/>
              </a:ext>
            </a:extLst>
          </p:cNvPr>
          <p:cNvSpPr txBox="1">
            <a:spLocks/>
          </p:cNvSpPr>
          <p:nvPr/>
        </p:nvSpPr>
        <p:spPr>
          <a:xfrm>
            <a:off x="2521660" y="680114"/>
            <a:ext cx="7148679" cy="647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Medium averaging</a:t>
            </a:r>
          </a:p>
        </p:txBody>
      </p:sp>
    </p:spTree>
    <p:extLst>
      <p:ext uri="{BB962C8B-B14F-4D97-AF65-F5344CB8AC3E}">
        <p14:creationId xmlns:p14="http://schemas.microsoft.com/office/powerpoint/2010/main" val="3321801719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a in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radecimiento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F4E526841F03499515D90E8166C23C" ma:contentTypeVersion="14" ma:contentTypeDescription="Crear nuevo documento." ma:contentTypeScope="" ma:versionID="10ba449450e061692eed5ff27cb6816e">
  <xsd:schema xmlns:xsd="http://www.w3.org/2001/XMLSchema" xmlns:xs="http://www.w3.org/2001/XMLSchema" xmlns:p="http://schemas.microsoft.com/office/2006/metadata/properties" xmlns:ns2="198d1e39-b65c-4dc2-894a-9fbd7d0fab3d" xmlns:ns3="8e972b41-cc2f-4dc4-9342-e3b4dc3de38f" targetNamespace="http://schemas.microsoft.com/office/2006/metadata/properties" ma:root="true" ma:fieldsID="23b31451a2bd4407592f320993d9c317" ns2:_="" ns3:_="">
    <xsd:import namespace="198d1e39-b65c-4dc2-894a-9fbd7d0fab3d"/>
    <xsd:import namespace="8e972b41-cc2f-4dc4-9342-e3b4dc3de3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escription" minOccurs="0"/>
                <xsd:element ref="ns2: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8d1e39-b65c-4dc2-894a-9fbd7d0fa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scription" ma:index="20" nillable="true" ma:displayName="Description" ma:format="Dropdown" ma:internalName="Description">
      <xsd:simpleType>
        <xsd:restriction base="dms:Note">
          <xsd:maxLength value="255"/>
        </xsd:restriction>
      </xsd:simpleType>
    </xsd:element>
    <xsd:element name="Data" ma:index="21" nillable="true" ma:displayName="Data" ma:format="DateTime" ma:internalName="Data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72b41-cc2f-4dc4-9342-e3b4dc3de3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198d1e39-b65c-4dc2-894a-9fbd7d0fab3d" xsi:nil="true"/>
    <Data xmlns="198d1e39-b65c-4dc2-894a-9fbd7d0fab3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C5B886-4EF9-453C-89BC-E81D2A0728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8d1e39-b65c-4dc2-894a-9fbd7d0fab3d"/>
    <ds:schemaRef ds:uri="8e972b41-cc2f-4dc4-9342-e3b4dc3de3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279992-F57C-4292-B487-7EFC965A3AEC}">
  <ds:schemaRefs>
    <ds:schemaRef ds:uri="http://schemas.microsoft.com/office/2006/metadata/properties"/>
    <ds:schemaRef ds:uri="http://schemas.microsoft.com/office/infopath/2007/PartnerControls"/>
    <ds:schemaRef ds:uri="198d1e39-b65c-4dc2-894a-9fbd7d0fab3d"/>
  </ds:schemaRefs>
</ds:datastoreItem>
</file>

<file path=customXml/itemProps3.xml><?xml version="1.0" encoding="utf-8"?>
<ds:datastoreItem xmlns:ds="http://schemas.openxmlformats.org/officeDocument/2006/customXml" ds:itemID="{630AD524-BACB-4FF5-B60E-D2D7234A0A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5008</TotalTime>
  <Words>420</Words>
  <Application>Microsoft Macintosh PowerPoint</Application>
  <PresentationFormat>Widescreen</PresentationFormat>
  <Paragraphs>79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Avenir Next</vt:lpstr>
      <vt:lpstr>Calibri</vt:lpstr>
      <vt:lpstr>Calibri Light</vt:lpstr>
      <vt:lpstr>Cambria</vt:lpstr>
      <vt:lpstr>Cambria Math</vt:lpstr>
      <vt:lpstr>Raleway</vt:lpstr>
      <vt:lpstr>Wingdings</vt:lpstr>
      <vt:lpstr>Diapositiva inicial</vt:lpstr>
      <vt:lpstr>Office Theme</vt:lpstr>
      <vt:lpstr>PowerPoint Presentation</vt:lpstr>
      <vt:lpstr>Jet tomography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MORA CUESTA ELENA</dc:creator>
  <cp:lastModifiedBy>Andrey Sadofyev</cp:lastModifiedBy>
  <cp:revision>645</cp:revision>
  <dcterms:created xsi:type="dcterms:W3CDTF">2019-11-20T15:01:32Z</dcterms:created>
  <dcterms:modified xsi:type="dcterms:W3CDTF">2023-03-29T00:24:02Z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0x010100F3F4E526841F03499515D90E8166C23C</vt:lpwstr>
  </property>
</Properties>
</file>