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8" r:id="rId6"/>
    <p:sldId id="265" r:id="rId7"/>
    <p:sldId id="269" r:id="rId8"/>
    <p:sldId id="273" r:id="rId9"/>
    <p:sldId id="286" r:id="rId10"/>
    <p:sldId id="276" r:id="rId11"/>
    <p:sldId id="290" r:id="rId12"/>
    <p:sldId id="283" r:id="rId13"/>
    <p:sldId id="281" r:id="rId14"/>
    <p:sldId id="297" r:id="rId15"/>
    <p:sldId id="287" r:id="rId16"/>
    <p:sldId id="295" r:id="rId17"/>
    <p:sldId id="289" r:id="rId18"/>
    <p:sldId id="275" r:id="rId19"/>
    <p:sldId id="278" r:id="rId20"/>
    <p:sldId id="284" r:id="rId21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FF"/>
    <a:srgbClr val="006699"/>
    <a:srgbClr val="336699"/>
    <a:srgbClr val="0099CC"/>
    <a:srgbClr val="003366"/>
    <a:srgbClr val="009A46"/>
    <a:srgbClr val="00C85A"/>
    <a:srgbClr val="2EF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4" autoAdjust="0"/>
    <p:restoredTop sz="93634" autoAdjust="0"/>
  </p:normalViewPr>
  <p:slideViewPr>
    <p:cSldViewPr snapToGrid="0" showGuides="1">
      <p:cViewPr varScale="1">
        <p:scale>
          <a:sx n="113" d="100"/>
          <a:sy n="113" d="100"/>
        </p:scale>
        <p:origin x="24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19DF6-47A0-4E65-9BC3-08512FFF0EC8}" type="datetimeFigureOut">
              <a:rPr lang="zh-CN" altLang="en-US" smtClean="0"/>
              <a:pPr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CDAC-C699-4FFF-AA08-73BBA34E8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66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33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can project the contributions onto y axis, then get the </a:t>
                </a:r>
                <a:r>
                  <a:rPr lang="en-US" altLang="zh-CN" sz="1200" dirty="0"/>
                  <a:t>final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𝛾</a:t>
                </a:r>
                <a:r>
                  <a:rPr lang="en-US" altLang="zh-CN" sz="1200" dirty="0"/>
                  <a:t>-jet </a:t>
                </a:r>
                <a:r>
                  <a:rPr lang="en-US" altLang="zh-CN" sz="1200" dirty="0">
                    <a:solidFill>
                      <a:srgbClr val="4545FF"/>
                    </a:solidFill>
                  </a:rPr>
                  <a:t>production </a:t>
                </a:r>
                <a:r>
                  <a:rPr lang="en-US" altLang="zh-CN" sz="1200" dirty="0"/>
                  <a:t>rate as a function of y for initial jet positions, selected with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dirty="0"/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With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sz="1200" dirty="0"/>
                  <a:t> from 0 to 0.5, the possibility peak moves from center to edge of the medium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Now that we can use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sz="1200" dirty="0"/>
                  <a:t> to select events and then 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the initial jet vertex sites of interaction with medium, for a model study, we can give</a:t>
                </a:r>
                <a:r>
                  <a:rPr lang="en-US" altLang="zh-CN" sz="1200" b="1" baseline="0" dirty="0">
                    <a:solidFill>
                      <a:srgbClr val="4545FF"/>
                    </a:solidFill>
                  </a:rPr>
                  <a:t> the initial jet positions in advance, and check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sz="1200" dirty="0"/>
                  <a:t> of </a:t>
                </a:r>
                <a:r>
                  <a:rPr lang="en-US" altLang="zh-CN" sz="1200" b="1" baseline="0" dirty="0">
                    <a:solidFill>
                      <a:srgbClr val="4545FF"/>
                    </a:solidFill>
                  </a:rPr>
                  <a:t>the event in which gamma-tagged jet is produced with </a:t>
                </a:r>
                <a:r>
                  <a:rPr lang="en-US" altLang="zh-CN" sz="1200" b="1" baseline="0" dirty="0" err="1">
                    <a:solidFill>
                      <a:srgbClr val="4545FF"/>
                    </a:solidFill>
                  </a:rPr>
                  <a:t>p_T</a:t>
                </a:r>
                <a:r>
                  <a:rPr lang="en-US" altLang="zh-CN" sz="1200" b="1" baseline="0" dirty="0">
                    <a:solidFill>
                      <a:srgbClr val="4545FF"/>
                    </a:solidFill>
                  </a:rPr>
                  <a:t> great than 30 GeV. </a:t>
                </a: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7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Then we get final </a:t>
                </a:r>
                <a:r>
                  <a:rPr lang="en-US" altLang="zh-CN" sz="1200" i="0" dirty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𝛾</a:t>
                </a:r>
                <a:r>
                  <a:rPr lang="en-US" altLang="zh-CN" sz="1200" dirty="0">
                    <a:solidFill>
                      <a:srgbClr val="4545FF"/>
                    </a:solidFill>
                  </a:rPr>
                  <a:t>-jet production rate as a function of </a:t>
                </a:r>
                <a:r>
                  <a:rPr lang="en-US" altLang="zh-CN" sz="1200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dirty="0"/>
                  <a:t> </a:t>
                </a:r>
                <a:r>
                  <a:rPr lang="en-US" altLang="zh-CN" sz="1200" dirty="0">
                    <a:solidFill>
                      <a:srgbClr val="4545FF"/>
                    </a:solidFill>
                  </a:rPr>
                  <a:t>with Given initial jet positions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sz="1200" dirty="0"/>
                  <a:t>With given initial jet positions from center to edge of the system, the peak of final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𝛾</a:t>
                </a:r>
                <a:r>
                  <a:rPr lang="en-US" altLang="zh-CN" sz="1200" dirty="0"/>
                  <a:t>-jet production rate moves with the event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sz="1200" dirty="0"/>
                  <a:t> from 0 to 0.5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sz="1200" dirty="0">
                    <a:solidFill>
                      <a:srgbClr val="FF0000"/>
                    </a:solidFill>
                  </a:rPr>
                  <a:t>In a word, the event asymmetry 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 can locate initial positions of </a:t>
                </a:r>
                <a:r>
                  <a:rPr lang="en-US" altLang="zh-CN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𝛾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-jets mainly contributing to final </a:t>
                </a:r>
                <a:r>
                  <a:rPr lang="en-US" altLang="zh-CN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𝛾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-jets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solidFill>
                      <a:srgbClr val="FF0000"/>
                    </a:solidFill>
                  </a:rPr>
                  <a:t>The </a:t>
                </a:r>
                <a:r>
                  <a:rPr lang="en-US" altLang="zh-CN" sz="1200" dirty="0" err="1">
                    <a:solidFill>
                      <a:srgbClr val="FF0000"/>
                    </a:solidFill>
                  </a:rPr>
                  <a:t>partons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’ transporting tends towards the thin area of medium because of JQ gradient, jet reconstruction will be affected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72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These are our numerical results for jet shapes selected the asymmetry 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events. The left plot is for jet shape by different 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and the right for the ratio</a:t>
                </a:r>
                <a:r>
                  <a:rPr lang="en-US" altLang="zh-CN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AA/pp collisions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Numerical results show that, final 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jets selected by small 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 are more “fat” than those by large 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𝐴_𝑁^𝑦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due to stronger JQ including elastic scattering and medium response in the center of the medium.</a:t>
                </a:r>
              </a:p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final jets select by small asymmetry are more fat than that select by large asymmetry in generally which is observable in principle.</a:t>
                </a:r>
                <a:endParaRPr lang="en-US" altLang="zh-CN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19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With a definite y location, put the gamma-jet along x-axis in the medium,</a:t>
                </a:r>
                <a:r>
                  <a:rPr lang="en-US" altLang="zh-CN" baseline="0" dirty="0"/>
                  <a:t> s</a:t>
                </a:r>
                <a:r>
                  <a:rPr lang="en-US" altLang="zh-CN" dirty="0"/>
                  <a:t>elect the events where a proper gamma-jet is produced, </a:t>
                </a:r>
              </a:p>
              <a:p>
                <a:r>
                  <a:rPr lang="en-US" altLang="zh-CN" dirty="0"/>
                  <a:t>then</a:t>
                </a:r>
                <a:r>
                  <a:rPr lang="en-US" altLang="zh-CN" baseline="0" dirty="0"/>
                  <a:t> we</a:t>
                </a:r>
                <a:r>
                  <a:rPr lang="en-US" altLang="zh-CN" dirty="0"/>
                  <a:t> get the</a:t>
                </a:r>
                <a:r>
                  <a:rPr lang="en-US" altLang="zh-CN" baseline="0" dirty="0"/>
                  <a:t> jet shape as shown in the plots</a:t>
                </a:r>
                <a:r>
                  <a:rPr lang="en-US" altLang="zh-CN" dirty="0"/>
                  <a:t>. The result is similar to that in last slide.</a:t>
                </a:r>
              </a:p>
              <a:p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The jet shape is different due to different jet-propagating paths with different </a:t>
                </a:r>
                <a:r>
                  <a:rPr lang="en-US" altLang="zh-CN" sz="1200" dirty="0" err="1"/>
                  <a:t>partons’transports</a:t>
                </a:r>
                <a:r>
                  <a:rPr lang="en-US" altLang="zh-CN" sz="1200" dirty="0"/>
                  <a:t> in the medium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.</a:t>
                </a:r>
                <a:endParaRPr lang="en-US" altLang="zh-CN" dirty="0"/>
              </a:p>
              <a:p>
                <a:endParaRPr lang="en-US" altLang="zh-CN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706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order to make clear the </a:t>
                </a:r>
                <a:r>
                  <a:rPr lang="en-US" altLang="zh-CN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parton’s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transport, let’s check the jet shape 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divided by jet reaction plane, denoted with </a:t>
                </a:r>
                <a:r>
                  <a:rPr lang="en-US" altLang="zh-CN" sz="1200" kern="1200" dirty="0" err="1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rho_up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altLang="zh-CN" sz="1200" kern="1200" dirty="0" err="1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rho_down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left panels are for </a:t>
                </a:r>
                <a:r>
                  <a:rPr lang="en-US" altLang="zh-CN" sz="1200" kern="1200" dirty="0" err="1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rho_up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altLang="zh-CN" sz="1200" kern="1200" dirty="0" err="1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rho_down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of the final jet mainly contributed by the initial jets with different y locations.</a:t>
                </a: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right plot is for the ratio of </a:t>
                </a:r>
                <a:r>
                  <a:rPr lang="en-US" altLang="zh-CN" sz="1200" kern="1200" dirty="0" err="1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rho_down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altLang="zh-CN" sz="1200" kern="1200" dirty="0" err="1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rho_up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endParaRPr lang="en-US" altLang="zh-CN" sz="1200" kern="1200" dirty="0">
                  <a:solidFill>
                    <a:srgbClr val="4545FF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It is clear that due to 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JQ (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𝑞 ̂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) gradient, 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𝑝_𝑇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 transport inside a cone is stronger for a volume jet than a center jet.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71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Now</a:t>
                </a:r>
                <a:r>
                  <a:rPr lang="en-US" altLang="zh-CN" baseline="0" dirty="0"/>
                  <a:t> let’s </a:t>
                </a:r>
                <a:r>
                  <a:rPr lang="en-US" altLang="zh-CN" dirty="0"/>
                  <a:t>check gamma-jet tomography </a:t>
                </a:r>
                <a:r>
                  <a:rPr lang="en-US" altLang="zh-CN" sz="1200" dirty="0"/>
                  <a:t>for different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p_𝑇^𝑗𝑒𝑡</a:t>
                </a:r>
                <a:r>
                  <a:rPr lang="en-US" altLang="zh-CN" sz="1200" dirty="0"/>
                  <a:t> for</a:t>
                </a:r>
                <a:r>
                  <a:rPr lang="en-US" altLang="zh-CN" sz="1200" baseline="0" dirty="0"/>
                  <a:t> different jet shapes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left contour plots are for the </a:t>
                </a:r>
                <a:r>
                  <a:rPr lang="en-US" altLang="zh-CN" sz="1200" dirty="0">
                    <a:solidFill>
                      <a:schemeClr val="tx1"/>
                    </a:solidFill>
                  </a:rPr>
                  <a:t>final </a:t>
                </a:r>
                <a:r>
                  <a:rPr lang="en-US" altLang="zh-CN" sz="120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𝛾</a:t>
                </a:r>
                <a:r>
                  <a:rPr lang="en-US" altLang="zh-CN" sz="1200" dirty="0">
                    <a:solidFill>
                      <a:schemeClr val="tx1"/>
                    </a:solidFill>
                  </a:rPr>
                  <a:t>-jet production rate as a function of initial jet positions </a:t>
                </a:r>
                <a:r>
                  <a:rPr lang="en-US" altLang="zh-CN" dirty="0"/>
                  <a:t>in the transverse plane.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For given triggered photons,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surface emission obviously appears for large </a:t>
                </a:r>
                <a:r>
                  <a:rPr lang="en-US" altLang="zh-CN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p_T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jets. This is consistent with our previous studies for photon-hadrons in right contour plots.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Contrasted to surface emissions, volume emissions encounter stronger medium effects and the final jet shape is fatter, as shown in the right plot.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163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Different selections for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i="0" kern="1200">
                    <a:solidFill>
                      <a:srgbClr val="4545FF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𝐴_𝑁^𝑦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or </a:t>
                </a:r>
                <a:r>
                  <a:rPr lang="en-US" altLang="zh-CN" sz="1200" i="0" kern="1200">
                    <a:solidFill>
                      <a:srgbClr val="4545FF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𝑝</a:t>
                </a:r>
                <a:r>
                  <a:rPr lang="pt-BR" altLang="zh-CN" sz="1200" i="0" kern="1200">
                    <a:solidFill>
                      <a:srgbClr val="4545FF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altLang="zh-CN" sz="1200" i="0" kern="1200">
                    <a:solidFill>
                      <a:srgbClr val="4545FF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𝑇^𝑗𝑒𝑡</a:t>
                </a:r>
                <a:r>
                  <a:rPr lang="en-US" altLang="zh-CN" dirty="0"/>
                  <a:t> will give 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volume</a:t>
                </a:r>
                <a:r>
                  <a:rPr lang="en-US" altLang="zh-CN" sz="1200" kern="1200" baseline="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or 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surface emissions for final gamma-jets.</a:t>
                </a:r>
              </a:p>
              <a:p>
                <a:endParaRPr lang="en-US" altLang="zh-CN" sz="1200" kern="1200" dirty="0">
                  <a:solidFill>
                    <a:srgbClr val="4545FF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The Cartoon</a:t>
                </a:r>
                <a:r>
                  <a:rPr lang="en-US" altLang="zh-CN" sz="1200" kern="1200" baseline="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is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for the </a:t>
                </a:r>
                <a:r>
                  <a:rPr lang="en-US" altLang="zh-CN" sz="1200" i="0" dirty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𝛾</a:t>
                </a:r>
                <a:r>
                  <a:rPr lang="en-US" altLang="zh-CN" sz="1200" dirty="0">
                    <a:solidFill>
                      <a:srgbClr val="4545FF"/>
                    </a:solidFill>
                  </a:rPr>
                  <a:t>-jet production rate as a function of initial jet locations, selected with different </a:t>
                </a:r>
                <a:r>
                  <a:rPr lang="en-US" altLang="zh-CN" sz="1200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𝐴_𝑁^𝑦</a:t>
                </a:r>
                <a:r>
                  <a:rPr lang="zh-CN" altLang="en-US" sz="1200" dirty="0">
                    <a:solidFill>
                      <a:srgbClr val="4545FF"/>
                    </a:solidFill>
                  </a:rPr>
                  <a:t> </a:t>
                </a:r>
                <a:r>
                  <a:rPr lang="en-US" altLang="zh-CN" sz="1200" dirty="0">
                    <a:solidFill>
                      <a:srgbClr val="4545FF"/>
                    </a:solidFill>
                  </a:rPr>
                  <a:t>or different </a:t>
                </a:r>
                <a:r>
                  <a:rPr lang="en-US" altLang="zh-CN" sz="1200" i="0" kern="1200">
                    <a:solidFill>
                      <a:srgbClr val="4545FF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𝑝</a:t>
                </a:r>
                <a:r>
                  <a:rPr lang="pt-BR" altLang="zh-CN" sz="1200" i="0" kern="1200">
                    <a:solidFill>
                      <a:srgbClr val="4545FF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altLang="zh-CN" sz="1200" i="0" kern="1200">
                    <a:solidFill>
                      <a:srgbClr val="4545FF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𝑇^𝑗𝑒𝑡</a:t>
                </a:r>
                <a:r>
                  <a:rPr lang="en-US" altLang="zh-CN" sz="1200" dirty="0">
                    <a:solidFill>
                      <a:srgbClr val="4545FF"/>
                    </a:solidFill>
                  </a:rPr>
                  <a:t>.</a:t>
                </a:r>
              </a:p>
              <a:p>
                <a:endParaRPr lang="en-US" altLang="zh-CN" sz="1200" dirty="0">
                  <a:solidFill>
                    <a:srgbClr val="4545FF"/>
                  </a:solidFill>
                </a:endParaRPr>
              </a:p>
              <a:p>
                <a:r>
                  <a:rPr lang="en-US" altLang="zh-CN" sz="1200" dirty="0">
                    <a:solidFill>
                      <a:srgbClr val="4545FF"/>
                    </a:solidFill>
                  </a:rPr>
                  <a:t>It is clear that</a:t>
                </a:r>
                <a:r>
                  <a:rPr lang="en-US" altLang="zh-CN" sz="1200" baseline="0" dirty="0">
                    <a:solidFill>
                      <a:srgbClr val="4545FF"/>
                    </a:solidFill>
                  </a:rPr>
                  <a:t> 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small 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𝑨_𝑵^𝒚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 or small 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𝒑</a:t>
                </a:r>
                <a:r>
                  <a:rPr lang="pt-BR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𝑻^𝒋𝒆𝒕</a:t>
                </a:r>
                <a:r>
                  <a:rPr lang="zh-CN" altLang="en-US" sz="1200" dirty="0">
                    <a:solidFill>
                      <a:srgbClr val="4545FF"/>
                    </a:solidFill>
                  </a:rPr>
                  <a:t> </a:t>
                </a:r>
                <a:r>
                  <a:rPr lang="en-US" altLang="zh-CN" sz="1200" dirty="0">
                    <a:solidFill>
                      <a:srgbClr val="4545FF"/>
                    </a:solidFill>
                  </a:rPr>
                  <a:t>will give</a:t>
                </a:r>
                <a:r>
                  <a:rPr lang="en-US" altLang="zh-CN" dirty="0"/>
                  <a:t> 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volume</a:t>
                </a:r>
                <a:r>
                  <a:rPr lang="en-US" altLang="zh-CN" sz="1200" kern="1200" baseline="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emission,</a:t>
                </a:r>
                <a:r>
                  <a:rPr lang="en-US" altLang="zh-CN" sz="1200" kern="1200" baseline="0" dirty="0">
                    <a:solidFill>
                      <a:srgbClr val="4545FF"/>
                    </a:solidFill>
                    <a:latin typeface="+mn-lt"/>
                    <a:ea typeface="+mn-ea"/>
                    <a:cs typeface="+mn-cs"/>
                  </a:rPr>
                  <a:t> while 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large 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𝑨_𝑵^𝒚</a:t>
                </a:r>
                <a:r>
                  <a:rPr lang="zh-CN" altLang="en-US" sz="1200" dirty="0">
                    <a:solidFill>
                      <a:srgbClr val="4545FF"/>
                    </a:solidFill>
                  </a:rPr>
                  <a:t> </a:t>
                </a:r>
                <a:r>
                  <a:rPr lang="en-US" altLang="zh-CN" sz="1200" dirty="0">
                    <a:solidFill>
                      <a:srgbClr val="4545FF"/>
                    </a:solidFill>
                  </a:rPr>
                  <a:t>will give surface emission 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tangential to surface, and large 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𝒑</a:t>
                </a:r>
                <a:r>
                  <a:rPr lang="pt-BR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𝑻^𝒋𝒆𝒕</a:t>
                </a:r>
                <a:r>
                  <a:rPr lang="zh-CN" altLang="en-US" sz="1200" dirty="0">
                    <a:solidFill>
                      <a:srgbClr val="4545FF"/>
                    </a:solidFill>
                  </a:rPr>
                  <a:t> </a:t>
                </a:r>
                <a:r>
                  <a:rPr lang="en-US" altLang="zh-CN" sz="1200" dirty="0">
                    <a:solidFill>
                      <a:srgbClr val="4545FF"/>
                    </a:solidFill>
                  </a:rPr>
                  <a:t>will give surface emission 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perpendicular to surface.</a:t>
                </a:r>
                <a:endParaRPr lang="zh-CN" altLang="en-US" sz="1200" dirty="0">
                  <a:solidFill>
                    <a:srgbClr val="4545FF"/>
                  </a:solidFill>
                </a:endParaRPr>
              </a:p>
              <a:p>
                <a:endParaRPr lang="en-US" altLang="zh-CN" sz="1200" kern="1200" dirty="0">
                  <a:solidFill>
                    <a:srgbClr val="4545FF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en-US" altLang="zh-CN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985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Now we have both observables to select jets.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If both 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small 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𝐴_𝑁^𝑦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𝑝</a:t>
                </a:r>
                <a:r>
                  <a:rPr lang="pt-BR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𝑇^𝑗𝑒𝑡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are constrained, the jet shape is fat due to  volume emission, while if both large 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𝐴_𝑁^𝑦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𝑝</a:t>
                </a:r>
                <a:r>
                  <a:rPr lang="pt-BR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𝑇^𝑗𝑒𝑡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are constrained, the jet shape is thin due to  surface emission. </a:t>
                </a:r>
              </a:p>
              <a:p>
                <a:endParaRPr lang="en-US" altLang="zh-CN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Essentially, the fat and thin jets are because of gradient tomography of JQ.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528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7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my talk, I will first give the background and motivation.</a:t>
                </a: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then the model used in our studies, LBT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transport model for </a:t>
                </a:r>
                <a:r>
                  <a:rPr lang="en-US" altLang="zh-CN" dirty="0"/>
                  <a:t>Jet shape in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𝛾</a:t>
                </a:r>
                <a:r>
                  <a:rPr lang="en-US" altLang="zh-CN" dirty="0"/>
                  <a:t>-jet events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will mainly show our studies on </a:t>
                </a:r>
                <a:r>
                  <a:rPr lang="en-US" altLang="zh-CN" dirty="0"/>
                  <a:t>Jet quenching impacts on jet shape, including Jet shape depending on event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𝐴_𝑁^𝑛 ⃗ </a:t>
                </a:r>
                <a:r>
                  <a:rPr lang="en-US" altLang="zh-CN" dirty="0"/>
                  <a:t> and</a:t>
                </a:r>
                <a:r>
                  <a:rPr lang="en-US" altLang="zh-CN" baseline="0" dirty="0"/>
                  <a:t> </a:t>
                </a:r>
                <a:r>
                  <a:rPr lang="en-US" altLang="zh-CN" dirty="0"/>
                  <a:t>on jet </a:t>
                </a:r>
                <a:r>
                  <a:rPr lang="en-US" altLang="zh-CN" i="0">
                    <a:latin typeface="Cambria Math" panose="02040503050406030204" pitchFamily="18" charset="0"/>
                  </a:rPr>
                  <a:t>p_𝑇^𝑗𝑒𝑡</a:t>
                </a:r>
                <a:r>
                  <a:rPr lang="en-US" altLang="zh-CN" dirty="0"/>
                  <a:t>.</a:t>
                </a: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last is a summary.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154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92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As we know,  jet quenching is an important probe to QGP production in heavy ion collisions.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Compa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red with pp collisions, high </a:t>
                </a:r>
                <a:r>
                  <a:rPr lang="en-US" altLang="zh-CN" sz="1200" b="1" i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𝑝_𝑇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jets are greatly suppressed in AA collisions.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jet quenching,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𝑞 ̂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energy loss parameter which is proportional to medium density.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Notice the density is not uniform for the medium evolution, so there exists spatial gradient for jet quenching strength.</a:t>
                </a: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64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So, in a recent study by </a:t>
                </a:r>
                <a:r>
                  <a:rPr lang="en-US" altLang="zh-CN" dirty="0" err="1"/>
                  <a:t>Yayun</a:t>
                </a:r>
                <a:r>
                  <a:rPr lang="en-US" altLang="zh-CN" dirty="0"/>
                  <a:t>, Long-Gang and Xin-</a:t>
                </a:r>
                <a:r>
                  <a:rPr lang="en-US" altLang="zh-CN" dirty="0" err="1"/>
                  <a:t>Nian</a:t>
                </a:r>
                <a:r>
                  <a:rPr lang="en-US" altLang="zh-CN" dirty="0"/>
                  <a:t>, the gradient tomography of jet quenching is used to localize the initial jet production points.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For an example in the cartoon plot,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photon-tagged jet will deviate from the initial direction due to JQ gradient. In the studies, a</a:t>
                </a:r>
                <a:r>
                  <a:rPr lang="en-US" altLang="zh-CN" sz="1200" dirty="0"/>
                  <a:t> 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final</a:t>
                </a:r>
                <a:r>
                  <a:rPr lang="en-US" altLang="zh-CN" sz="1200" dirty="0"/>
                  <a:t> asymmetry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𝐴_𝑁^𝑛 ⃗ </a:t>
                </a:r>
                <a:r>
                  <a:rPr lang="en-US" altLang="zh-CN" sz="1200" dirty="0"/>
                  <a:t> was introduced,</a:t>
                </a:r>
                <a:r>
                  <a:rPr lang="en-US" altLang="zh-CN" sz="1200" baseline="0" dirty="0"/>
                  <a:t> they find the </a:t>
                </a:r>
                <a:r>
                  <a:rPr lang="en-US" altLang="zh-CN" sz="1200" dirty="0"/>
                  <a:t>of the 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initial</a:t>
                </a:r>
                <a:r>
                  <a:rPr lang="en-US" altLang="zh-CN" sz="1200" dirty="0"/>
                  <a:t> jet vertex locations are related to the asymmetry. </a:t>
                </a: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There is a question: </a:t>
                </a:r>
                <a:r>
                  <a:rPr lang="en-US" altLang="zh-CN" sz="1200" b="1" dirty="0">
                    <a:solidFill>
                      <a:srgbClr val="FF0000"/>
                    </a:solidFill>
                  </a:rPr>
                  <a:t>How the final jet shape changes with the initial jet location due to JQ gradient ?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is the study in my talk.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38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n-US" altLang="zh-CN" sz="1200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also check gamma-jet tomography </a:t>
                </a:r>
                <a:r>
                  <a:rPr lang="en-US" altLang="zh-CN" sz="1200" dirty="0"/>
                  <a:t>for final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p_𝑇^𝑗𝑒𝑡</a:t>
                </a:r>
                <a:r>
                  <a:rPr lang="en-US" altLang="zh-CN" sz="1200" dirty="0"/>
                  <a:t> in A-A collisions 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left contour plots are for the possibilities of initial jet production positions in the transverse plane.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For given triggered photons,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surface emission obviously appears for large </a:t>
                </a:r>
                <a:r>
                  <a:rPr lang="en-US" altLang="zh-CN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p_T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jets. This is consistent with our previous studies for photon-hadrons in right contour plots.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1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b="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 order to demonstrate our studies clearly, I need to simply review the used model, jet 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shape, 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𝑞 ̂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gradient, and asymmetry 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𝑨_𝑵^𝒚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Generally, the evolution of heavy ion collisions include pre-equilibration, thermalization, QGP, and hadronization.</a:t>
                </a:r>
              </a:p>
              <a:p>
                <a:endParaRPr lang="en-US" altLang="zh-CN" dirty="0"/>
              </a:p>
              <a:p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our study, we use PYTHIA8 to generate the initial </a:t>
                </a:r>
                <a:r>
                  <a:rPr lang="en-US" altLang="zh-CN" sz="1200" b="0" i="0" u="none" strike="noStrike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parton</a:t>
                </a:r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shower with initial conditions of A-A collisions of AMPT model.</a:t>
                </a:r>
              </a:p>
              <a:p>
                <a:endParaRPr lang="en-US" altLang="zh-CN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we use LBT model to simulate the jet transport through QGP medium, the evolution of which is described by the </a:t>
                </a:r>
                <a:r>
                  <a:rPr lang="en-US" altLang="zh-CN" sz="1200" b="0" i="0" u="none" strike="noStrike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CLVisc</a:t>
                </a:r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hydrodynamic model.</a:t>
                </a:r>
              </a:p>
              <a:p>
                <a:endParaRPr lang="en-US" altLang="zh-CN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Finally, we use the </a:t>
                </a:r>
                <a:r>
                  <a:rPr lang="en-US" altLang="zh-CN" sz="1200" b="0" i="0" u="none" strike="noStrike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Fastjet</a:t>
                </a:r>
                <a:r>
                  <a:rPr lang="en-US" altLang="zh-CN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reconstruct the final jets.</a:t>
                </a:r>
                <a:endParaRPr lang="zh-CN" altLang="en-US" b="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70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 order to demonstrate our studies clearly, I need to simply review jet 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shape, 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𝑞 ̂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gradient, and asymmetry 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𝑨_𝑵^𝒚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Let’s firstly check the jet shape of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𝛾</a:t>
                </a:r>
                <a:r>
                  <a:rPr lang="en-US" altLang="zh-CN" sz="12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-jets in p-p and central Pb-Pb collisions</a:t>
                </a:r>
                <a:r>
                  <a:rPr lang="en-US" altLang="zh-CN" dirty="0"/>
                  <a:t>. </a:t>
                </a:r>
              </a:p>
              <a:p>
                <a:endParaRPr lang="en-US" altLang="zh-CN" dirty="0"/>
              </a:p>
              <a:p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is the jet shape definition for the possibility density of transverse momentum distribution inside a jet cone. </a:t>
                </a:r>
              </a:p>
              <a:p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Plots (a) and (b) are for pp and </a:t>
                </a:r>
                <a:r>
                  <a:rPr lang="en-US" altLang="zh-CN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PbPb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collisions, respectively, Plot (c) for the ratio of AA/pp collisions.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Numerical results fit data well. Especially,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Plot (c) gives an enhancement at large r region for central </a:t>
                </a:r>
                <a:r>
                  <a:rPr lang="en-US" altLang="zh-CN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Pb+Pb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collisions because of JQ and medium response. 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97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Here we show the</a:t>
                </a:r>
                <a:r>
                  <a:rPr lang="en-US" altLang="zh-CN" sz="1200" dirty="0">
                    <a:solidFill>
                      <a:srgbClr val="4545FF"/>
                    </a:solidFill>
                  </a:rPr>
                  <a:t> spatial gradient of jet transport coefficient, using the approximate expression. 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Apparently, JQ strength is not uniform. We choose 2 time of 0.2 </a:t>
                </a:r>
                <a:r>
                  <a:rPr lang="en-US" altLang="zh-CN" dirty="0" err="1"/>
                  <a:t>fm</a:t>
                </a:r>
                <a:r>
                  <a:rPr lang="en-US" altLang="zh-CN" dirty="0"/>
                  <a:t> and 0.5 </a:t>
                </a:r>
                <a:r>
                  <a:rPr lang="en-US" altLang="zh-CN" dirty="0" err="1"/>
                  <a:t>fm</a:t>
                </a:r>
                <a:r>
                  <a:rPr lang="en-US" altLang="zh-CN" dirty="0"/>
                  <a:t> for jet with energy 100 </a:t>
                </a:r>
                <a:r>
                  <a:rPr lang="en-US" altLang="zh-CN" dirty="0" err="1"/>
                  <a:t>Gev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</a:t>
                </a:r>
                <a:r>
                  <a:rPr lang="en-US" altLang="zh-CN" baseline="0" dirty="0"/>
                  <a:t> a</a:t>
                </a:r>
                <a:r>
                  <a:rPr lang="en-US" altLang="zh-CN" dirty="0"/>
                  <a:t>bove 2 plots are for 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𝑞</a:t>
                </a:r>
                <a:r>
                  <a:rPr lang="zh-CN" altLang="en-US" sz="1200" b="0" i="0" dirty="0">
                    <a:latin typeface="Cambria Math" panose="02040503050406030204" pitchFamily="18" charset="0"/>
                  </a:rPr>
                  <a:t> ̂</a:t>
                </a:r>
                <a:r>
                  <a:rPr lang="en-US" altLang="zh-CN" dirty="0"/>
                  <a:t> as a function of (x, y),  and the below 2 plots for 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𝑞</a:t>
                </a:r>
                <a:r>
                  <a:rPr lang="zh-CN" altLang="en-US" sz="1200" b="0" i="0" dirty="0">
                    <a:latin typeface="Cambria Math" panose="02040503050406030204" pitchFamily="18" charset="0"/>
                  </a:rPr>
                  <a:t> ̂</a:t>
                </a:r>
                <a:r>
                  <a:rPr lang="en-US" altLang="zh-CN" dirty="0"/>
                  <a:t> gradient along y axis</a:t>
                </a:r>
                <a:r>
                  <a:rPr lang="en-US" altLang="zh-CN" baseline="0" dirty="0"/>
                  <a:t> direction</a:t>
                </a:r>
                <a:r>
                  <a:rPr lang="en-US" altLang="zh-CN" dirty="0"/>
                  <a:t>.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98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sz="1200" kern="1200" dirty="0">
                  <a:solidFill>
                    <a:srgbClr val="4545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Before showing our study for jet shape, I have to check the asymmetry observable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𝐴_𝑁^𝑛 ⃗ </a:t>
                </a:r>
                <a:r>
                  <a:rPr lang="en-US" altLang="zh-CN" dirty="0"/>
                  <a:t>, defined by</a:t>
                </a:r>
                <a:r>
                  <a:rPr lang="en-US" altLang="zh-CN" baseline="0" dirty="0"/>
                  <a:t> </a:t>
                </a:r>
                <a:r>
                  <a:rPr lang="en-US" altLang="zh-CN" baseline="0" dirty="0" err="1"/>
                  <a:t>Xin-Nian</a:t>
                </a:r>
                <a:r>
                  <a:rPr lang="en-US" altLang="zh-CN" baseline="0" dirty="0"/>
                  <a:t> and collaborators. </a:t>
                </a:r>
              </a:p>
              <a:p>
                <a:endParaRPr lang="en-US" altLang="zh-CN" baseline="0" dirty="0"/>
              </a:p>
              <a:p>
                <a:r>
                  <a:rPr lang="en-US" altLang="zh-CN" baseline="0" dirty="0"/>
                  <a:t>This is the definition. It is for final particle distribution along 2 contrary directions. Each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𝐴_𝑁^𝑛 ⃗ </a:t>
                </a:r>
                <a:r>
                  <a:rPr lang="en-US" altLang="zh-CN" baseline="0" dirty="0"/>
                  <a:t> value is gotten from each AA collision event. For a model study, considering a gamma-jet given by Pythia 8 and AMPT, random but moving along x axis with </a:t>
                </a:r>
                <a:r>
                  <a:rPr lang="en-US" altLang="zh-CN" baseline="0" dirty="0" err="1"/>
                  <a:t>p_T^gamma</a:t>
                </a:r>
                <a:r>
                  <a:rPr lang="en-US" altLang="zh-CN" baseline="0" dirty="0"/>
                  <a:t> greater than 60 GeV. </a:t>
                </a:r>
              </a:p>
              <a:p>
                <a:endParaRPr lang="en-US" altLang="zh-CN" baseline="0" dirty="0"/>
              </a:p>
              <a:p>
                <a:r>
                  <a:rPr lang="en-US" altLang="zh-CN" baseline="0" dirty="0"/>
                  <a:t>If a final jet is found with </a:t>
                </a:r>
                <a:r>
                  <a:rPr lang="en-US" altLang="zh-CN" baseline="0" dirty="0" err="1"/>
                  <a:t>p_T^jet</a:t>
                </a:r>
                <a:r>
                  <a:rPr lang="en-US" altLang="zh-CN" baseline="0" dirty="0"/>
                  <a:t> greater than 30 GeV, we calculate the asymmetry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𝐴_𝑁^𝑛 ⃗ </a:t>
                </a:r>
                <a:r>
                  <a:rPr lang="en-US" altLang="zh-CN" baseline="0" dirty="0"/>
                  <a:t> value for the event. </a:t>
                </a:r>
              </a:p>
              <a:p>
                <a:endParaRPr lang="en-US" altLang="zh-CN" baseline="0" dirty="0"/>
              </a:p>
              <a:p>
                <a:r>
                  <a:rPr lang="en-US" altLang="zh-CN" baseline="0" dirty="0"/>
                  <a:t>For all possible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𝐴_𝑁^𝑛 ⃗ </a:t>
                </a:r>
                <a:r>
                  <a:rPr lang="en-US" altLang="zh-CN" baseline="0" dirty="0"/>
                  <a:t> values, from -1 to 1, the corresponding initial jets is symmetrically distributed on both sides of the reaction plane. </a:t>
                </a:r>
              </a:p>
              <a:p>
                <a:endParaRPr lang="en-US" altLang="zh-CN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However, if we select those final jets in the events with different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𝐴_𝑁^𝑛 ⃗ </a:t>
                </a:r>
                <a:r>
                  <a:rPr lang="en-US" altLang="zh-CN" baseline="0" dirty="0"/>
                  <a:t> values, the</a:t>
                </a:r>
                <a:r>
                  <a:rPr lang="en-US" altLang="zh-CN" sz="1200" b="1" dirty="0">
                    <a:solidFill>
                      <a:srgbClr val="4545FF"/>
                    </a:solidFill>
                  </a:rPr>
                  <a:t> jet production positions are moved up with the increasing of </a:t>
                </a:r>
                <a:r>
                  <a:rPr lang="en-US" altLang="zh-CN" sz="1200" b="1" i="0" dirty="0">
                    <a:solidFill>
                      <a:srgbClr val="4545FF"/>
                    </a:solidFill>
                    <a:latin typeface="Cambria Math" panose="02040503050406030204" pitchFamily="18" charset="0"/>
                  </a:rPr>
                  <a:t>𝑨_𝑵^𝒚  </a:t>
                </a:r>
                <a:r>
                  <a:rPr lang="en-US" altLang="zh-CN" baseline="0" dirty="0"/>
                  <a:t> </a:t>
                </a:r>
                <a:r>
                  <a:rPr lang="en-US" altLang="zh-CN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due to JQ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gradient.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CDAC-C699-4FFF-AA08-73BBA34E868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82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F62B1D21-C345-471F-A181-E8DE485D5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9F6799-EBB5-46A6-B4C3-0AFAE751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DC2B7F-DFF8-4AAC-A8E8-1DB5BCCA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A54493-9735-4259-A830-9666A863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3180D007-F7AB-4D20-BA91-D4491882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834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A8D0D-C8A2-4A5F-8565-89859C37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CE644D-D7FE-41BF-9D37-471210EA7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E60F08-6294-44AA-A67C-9888840E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C5DDDB-6F42-4C33-B7CF-499D6448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F2247D-0F21-47DF-AB75-9251F3F6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4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CF8E491-B949-4BB3-A256-DF8D0E03C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3B246D-5DAF-4E06-8317-C309AC75A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582F65-92D1-464E-B52E-75D8EB3D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194E4F-BE98-4271-A247-EAFC104B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F2483B-0DF9-4BCC-82DF-AE910673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38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BF4FD-689B-4315-B2A5-B23469F3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4" y="239001"/>
            <a:ext cx="11532476" cy="1106324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4BC59A-E8B2-490E-BA7A-FB53552B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13" y="1450428"/>
            <a:ext cx="11532475" cy="47265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99DC90-D440-403B-96DA-DDBAAFFA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0A307E-CED0-4E92-BC30-2C2943E6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6E5C4B-766E-481A-B214-B877BC49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23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6B4B0-C5C5-44FE-982F-ACDEE54F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ACC1F9-AD7F-4ABA-9102-C22959BDD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5C6EA1-27BA-44EC-8502-0FA4C543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B654D8-E2E4-4A8A-8271-B1143069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2D8A8B-64BB-4A72-9732-56BC02A0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7B362-492E-4018-9F0D-BC9D4BA8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CC502E-D966-4D48-8972-1D6520FC0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4ED777-E1C1-47E2-AB6A-6717D7E57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5B294E-9E57-498B-A0CF-375975F1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AF6149-1690-43CA-95CB-701C4CCA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FB24BD-757E-4B30-8C94-EFD60E65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10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A1A770-1EC5-4B02-A1C4-0F1DADF0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892B19-4DD0-4016-9005-2AFA72D1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F1DEE5-0B28-449A-BC13-216694FD5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D860BA-9AA7-44A0-8272-636CC9F0E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8F44CA-82BB-4CB9-930E-15FEE2A57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2126781-07C3-4311-8B9C-EB572EEB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5595745-23E2-4DBE-B2BC-1CF62429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426CE93-819B-4FFB-899B-662FC8D8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00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85A5A3-3D14-40F5-A3F0-0BF2E91B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116A5B-0703-416B-964D-CC71111D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B3F50A-42CF-4D35-9281-8E416C97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A4E4F6B-448E-48BF-8AF6-405F564EE428}"/>
              </a:ext>
            </a:extLst>
          </p:cNvPr>
          <p:cNvSpPr txBox="1">
            <a:spLocks/>
          </p:cNvSpPr>
          <p:nvPr userDrawn="1"/>
        </p:nvSpPr>
        <p:spPr>
          <a:xfrm>
            <a:off x="344214" y="239001"/>
            <a:ext cx="11532476" cy="1106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6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29E238-E93E-4F63-B08E-F8B250E7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2D3C85-6176-4083-837A-6C9BE1D2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F196B5-B6E6-4C37-84FF-7E1CA7E2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24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0A2B2-64BE-4F91-A765-952CFBB0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" y="457200"/>
            <a:ext cx="439365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C833DD-4EC6-40C5-8558-EF4F87C3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584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BC367F-72D5-4FCC-85D4-F639A1E62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372" y="2057400"/>
            <a:ext cx="43936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63D7C2-6AF9-4AF9-BDD2-39163233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4048F6-273F-4A50-9E4B-4A7F811C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340680-71D7-462C-BF60-EBE96716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7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8C048-8E9F-4889-A9C4-DB0B6A12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E30909-4B98-45C0-9FC0-D91603EC8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472A4E-BE95-46A0-9EB0-242C6A374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80E7F5-6694-4C88-8BD5-C44B7AED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BAAE5B-63AD-4448-8E08-35F07037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3BA273-352C-4F63-B472-882E4BBB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08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E61CEE-6750-49EC-B4CF-4AB58E7B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28163" r="20299" b="36749"/>
          <a:stretch/>
        </p:blipFill>
        <p:spPr>
          <a:xfrm>
            <a:off x="9689760" y="136525"/>
            <a:ext cx="2385929" cy="63236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CF9712-45D1-417B-8D54-2F85DA79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5E41D5-C5F9-4A0C-92B3-FF3BD843E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F58A60-237D-46D6-99E3-B7D68D8C3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Hanzhong Zhang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6C7335-B27E-4D25-B707-B2CD406E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Hard Probe 2023  Aschaffenburg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274E5C-DAF8-4279-ACCE-B549CB39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12F46-08A6-4254-ADCB-954EB030B64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047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5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43.jpg"/><Relationship Id="rId4" Type="http://schemas.openxmlformats.org/officeDocument/2006/relationships/image" Target="../media/image42.jpe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4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60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70.png"/><Relationship Id="rId5" Type="http://schemas.openxmlformats.org/officeDocument/2006/relationships/image" Target="../media/image46.jpeg"/><Relationship Id="rId15" Type="http://schemas.openxmlformats.org/officeDocument/2006/relationships/image" Target="../media/image50.png"/><Relationship Id="rId4" Type="http://schemas.openxmlformats.org/officeDocument/2006/relationships/image" Target="../media/image45.jpe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2.gi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3.gif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6.xml"/><Relationship Id="rId7" Type="http://schemas.openxmlformats.org/officeDocument/2006/relationships/image" Target="../media/image6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10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3.jpe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6.emf"/><Relationship Id="rId7" Type="http://schemas.openxmlformats.org/officeDocument/2006/relationships/image" Target="../media/image29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BACFE-9AEC-4F22-B34F-55797B744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43687"/>
            <a:ext cx="10515600" cy="238760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4545FF"/>
                </a:solidFill>
              </a:rPr>
              <a:t>Medium-modified jet shape via transverse and longitudinal tomography</a:t>
            </a:r>
            <a:endParaRPr lang="zh-CN" altLang="en-US" b="1" dirty="0">
              <a:solidFill>
                <a:srgbClr val="4545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BA91F0-34C7-4A37-AE7E-21B0A5E57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688" y="3602037"/>
            <a:ext cx="9144000" cy="303583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000" dirty="0" err="1"/>
              <a:t>Hanzhong</a:t>
            </a:r>
            <a:r>
              <a:rPr lang="en-US" altLang="zh-CN" sz="3000" dirty="0"/>
              <a:t> Zhang</a:t>
            </a:r>
          </a:p>
          <a:p>
            <a:endParaRPr lang="en-US" altLang="zh-CN" dirty="0"/>
          </a:p>
          <a:p>
            <a:r>
              <a:rPr lang="en-US" altLang="zh-CN" sz="2000" dirty="0"/>
              <a:t>Collaborated with Yu-Xin Xiao, </a:t>
            </a:r>
            <a:r>
              <a:rPr lang="en-US" altLang="zh-CN" sz="2000" dirty="0" err="1"/>
              <a:t>Yayun</a:t>
            </a:r>
            <a:r>
              <a:rPr lang="en-US" altLang="zh-CN" sz="2000" dirty="0"/>
              <a:t> He, Long-Gang Pang and Xin-</a:t>
            </a:r>
            <a:r>
              <a:rPr lang="en-US" altLang="zh-CN" sz="2000" dirty="0" err="1"/>
              <a:t>Nian</a:t>
            </a:r>
            <a:r>
              <a:rPr lang="en-US" altLang="zh-CN" sz="2000" dirty="0"/>
              <a:t> Wang </a:t>
            </a:r>
          </a:p>
          <a:p>
            <a:endParaRPr lang="en-US" altLang="zh-CN" sz="2000" dirty="0"/>
          </a:p>
          <a:p>
            <a:r>
              <a:rPr lang="en-US" altLang="zh-CN" sz="2000" dirty="0"/>
              <a:t>Institute of Particle Physics</a:t>
            </a:r>
          </a:p>
          <a:p>
            <a:r>
              <a:rPr lang="en-US" altLang="zh-CN" sz="2000" dirty="0"/>
              <a:t>Central China Normal University</a:t>
            </a:r>
          </a:p>
          <a:p>
            <a:endParaRPr lang="en-US" altLang="zh-CN" sz="2000" dirty="0"/>
          </a:p>
          <a:p>
            <a:r>
              <a:rPr lang="en-US" altLang="zh-CN" sz="2000" dirty="0"/>
              <a:t>Aschaffenburg  30/03/2023</a:t>
            </a:r>
            <a:endParaRPr lang="zh-CN" altLang="en-US" sz="2000" dirty="0"/>
          </a:p>
        </p:txBody>
      </p:sp>
      <p:pic>
        <p:nvPicPr>
          <p:cNvPr id="4" name="Picture 2" descr="https://wwuindico.uni-muenster.de/event/1409/attachments/527/1306/HP23_logo_s.png?from_preview=1">
            <a:extLst>
              <a:ext uri="{FF2B5EF4-FFF2-40B4-BE49-F238E27FC236}">
                <a16:creationId xmlns:a16="http://schemas.microsoft.com/office/drawing/2014/main" id="{D9A18430-D26D-4606-8A13-1380261EF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47454" cy="1047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27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65F7CCD-F342-4FB2-8456-2A101135D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7" y="1169486"/>
            <a:ext cx="6401205" cy="5120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F37C85-6100-410D-9193-F078968D1B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7712" y="365125"/>
                <a:ext cx="11632018" cy="107184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4545FF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sz="2800" b="1" dirty="0">
                    <a:solidFill>
                      <a:srgbClr val="4545FF"/>
                    </a:solidFill>
                  </a:rPr>
                  <a:t>-jet production rate as a function </a:t>
                </a:r>
                <a:br>
                  <a:rPr lang="en-US" altLang="zh-CN" sz="2800" b="1" dirty="0">
                    <a:solidFill>
                      <a:srgbClr val="4545FF"/>
                    </a:solidFill>
                  </a:rPr>
                </a:br>
                <a:r>
                  <a:rPr lang="en-US" altLang="zh-CN" sz="2800" b="1" dirty="0">
                    <a:solidFill>
                      <a:srgbClr val="4545FF"/>
                    </a:solidFill>
                  </a:rPr>
                  <a:t>               of y for initial jet locations, selected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bSup>
                  </m:oMath>
                </a14:m>
                <a:endParaRPr lang="zh-CN" altLang="en-US" sz="2800" b="1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F37C85-6100-410D-9193-F078968D1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7712" y="365125"/>
                <a:ext cx="11632018" cy="1071849"/>
              </a:xfrm>
              <a:blipFill>
                <a:blip r:embed="rId4"/>
                <a:stretch>
                  <a:fillRect t="-2273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542CC6B8-5B9A-402B-886B-EB7E55AF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4BB2DC-EB8A-4A14-99C2-ED70A14B1D0E}"/>
                  </a:ext>
                </a:extLst>
              </p:cNvPr>
              <p:cNvSpPr txBox="1"/>
              <p:nvPr/>
            </p:nvSpPr>
            <p:spPr>
              <a:xfrm>
                <a:off x="6471920" y="1860358"/>
                <a:ext cx="5339283" cy="358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Projections onto y-axis: final </a:t>
                </a:r>
                <a14:m>
                  <m:oMath xmlns:m="http://schemas.openxmlformats.org/officeDocument/2006/math">
                    <m:r>
                      <a:rPr lang="en-US" altLang="zh-CN" sz="2200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200" dirty="0"/>
                  <a:t>-jet rate as a function of y for initial jet positions, selected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en-US" altLang="zh-CN" sz="2200" dirty="0"/>
              </a:p>
              <a:p>
                <a:endParaRPr lang="en-US" altLang="zh-CN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200" dirty="0"/>
                  <a:t> from 0 to 0.5, the peak of </a:t>
                </a:r>
                <a14:m>
                  <m:oMath xmlns:m="http://schemas.openxmlformats.org/officeDocument/2006/math">
                    <m:r>
                      <a:rPr lang="en-US" altLang="zh-CN" sz="2200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200" dirty="0"/>
                  <a:t>-jet production rate moves from the center to the outer corolla of the medium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1" i="1" smtClean="0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2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altLang="zh-CN" sz="22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bSup>
                  </m:oMath>
                </a14:m>
                <a:r>
                  <a:rPr lang="en-US" altLang="zh-CN" sz="2200" b="1" dirty="0">
                    <a:solidFill>
                      <a:srgbClr val="4545FF"/>
                    </a:solidFill>
                  </a:rPr>
                  <a:t> can be used to select events and then localize the initial </a:t>
                </a:r>
                <a14:m>
                  <m:oMath xmlns:m="http://schemas.openxmlformats.org/officeDocument/2006/math">
                    <m:r>
                      <a:rPr lang="en-US" altLang="zh-CN" sz="2200" b="1" dirty="0">
                        <a:solidFill>
                          <a:srgbClr val="4545FF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200" b="1" dirty="0">
                    <a:solidFill>
                      <a:srgbClr val="4545FF"/>
                    </a:solidFill>
                  </a:rPr>
                  <a:t>-jet sites</a:t>
                </a:r>
                <a:endParaRPr lang="en-US" altLang="zh-CN" sz="22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4BB2DC-EB8A-4A14-99C2-ED70A14B1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20" y="1860358"/>
                <a:ext cx="5339283" cy="3586495"/>
              </a:xfrm>
              <a:prstGeom prst="rect">
                <a:avLst/>
              </a:prstGeom>
              <a:blipFill>
                <a:blip r:embed="rId5"/>
                <a:stretch>
                  <a:fillRect l="-1188" t="-704" r="-950" b="-2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106D7C-4E33-EE49-8F8D-FFBB7B9F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8706AD-D2A6-DF44-AAB5-B57C0A79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18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2FC29B-593F-44AC-9A50-E81FDBEBD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3" y="1097634"/>
            <a:ext cx="6431513" cy="5145210"/>
          </a:xfrm>
          <a:prstGeom prst="rect">
            <a:avLst/>
          </a:prstGeom>
        </p:spPr>
      </p:pic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73C65C2-6E89-476A-91D7-D5EA5406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1753545-0A1C-4E2E-89F4-1579A2ADDC33}"/>
                  </a:ext>
                </a:extLst>
              </p:cNvPr>
              <p:cNvSpPr txBox="1"/>
              <p:nvPr/>
            </p:nvSpPr>
            <p:spPr>
              <a:xfrm>
                <a:off x="6295869" y="1620239"/>
                <a:ext cx="5620428" cy="422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With given initial jet sites from y = 0 to 5 </a:t>
                </a:r>
                <a:r>
                  <a:rPr lang="en-US" altLang="zh-CN" sz="2200" dirty="0" err="1"/>
                  <a:t>fm</a:t>
                </a:r>
                <a:r>
                  <a:rPr lang="en-US" altLang="zh-CN" sz="2200" dirty="0"/>
                  <a:t>, the peak of final </a:t>
                </a:r>
                <a14:m>
                  <m:oMath xmlns:m="http://schemas.openxmlformats.org/officeDocument/2006/math">
                    <m:r>
                      <a:rPr lang="en-US" altLang="zh-CN" sz="2200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200" dirty="0"/>
                  <a:t>-jet production rate moves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200" dirty="0"/>
                  <a:t> from 0 to 0.5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solidFill>
                      <a:srgbClr val="4545FF"/>
                    </a:solidFill>
                  </a:rPr>
                  <a:t>In a word, asymmetry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2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200" b="1" dirty="0">
                    <a:solidFill>
                      <a:srgbClr val="4545FF"/>
                    </a:solidFill>
                  </a:rPr>
                  <a:t> can localize initial positions of </a:t>
                </a:r>
                <a14:m>
                  <m:oMath xmlns:m="http://schemas.openxmlformats.org/officeDocument/2006/math">
                    <m:r>
                      <a:rPr lang="en-US" altLang="zh-CN" sz="2200" b="1" dirty="0">
                        <a:solidFill>
                          <a:srgbClr val="4545FF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200" b="1" dirty="0">
                    <a:solidFill>
                      <a:srgbClr val="4545FF"/>
                    </a:solidFill>
                  </a:rPr>
                  <a:t>-jets which are sources of final </a:t>
                </a:r>
                <a14:m>
                  <m:oMath xmlns:m="http://schemas.openxmlformats.org/officeDocument/2006/math">
                    <m:r>
                      <a:rPr lang="en-US" altLang="zh-CN" sz="2200" b="1" dirty="0">
                        <a:solidFill>
                          <a:srgbClr val="4545FF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200" b="1" dirty="0">
                    <a:solidFill>
                      <a:srgbClr val="4545FF"/>
                    </a:solidFill>
                  </a:rPr>
                  <a:t>-jets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2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srgbClr val="FF0000"/>
                    </a:solidFill>
                  </a:rPr>
                  <a:t>The </a:t>
                </a:r>
                <a:r>
                  <a:rPr lang="en-US" altLang="zh-CN" sz="2200" dirty="0" err="1">
                    <a:solidFill>
                      <a:srgbClr val="FF0000"/>
                    </a:solidFill>
                  </a:rPr>
                  <a:t>parton</a:t>
                </a:r>
                <a:r>
                  <a:rPr lang="en-US" altLang="zh-CN" sz="2200" dirty="0">
                    <a:solidFill>
                      <a:srgbClr val="FF0000"/>
                    </a:solidFill>
                  </a:rPr>
                  <a:t> transport tends to the thin area of QGP because of JQ gradient, so jet reconstructions will be affected for different locations of initial jets.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1753545-0A1C-4E2E-89F4-1579A2AD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869" y="1620239"/>
                <a:ext cx="5620428" cy="4221669"/>
              </a:xfrm>
              <a:prstGeom prst="rect">
                <a:avLst/>
              </a:prstGeom>
              <a:blipFill>
                <a:blip r:embed="rId4"/>
                <a:stretch>
                  <a:fillRect l="-1129" t="-901" r="-2483" b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标题 1">
                <a:extLst>
                  <a:ext uri="{FF2B5EF4-FFF2-40B4-BE49-F238E27FC236}">
                    <a16:creationId xmlns:a16="http://schemas.microsoft.com/office/drawing/2014/main" id="{AFE7A4F3-50F3-4525-91C4-DFF0404892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643" y="210733"/>
                <a:ext cx="11632018" cy="10718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4545FF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sz="2800" b="1" dirty="0">
                    <a:solidFill>
                      <a:srgbClr val="4545FF"/>
                    </a:solidFill>
                  </a:rPr>
                  <a:t>-jet production rate as a function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bSup>
                  </m:oMath>
                </a14:m>
                <a:r>
                  <a:rPr lang="en-US" altLang="zh-CN" sz="2800" b="1" dirty="0">
                    <a:solidFill>
                      <a:srgbClr val="4545FF"/>
                    </a:solidFill>
                  </a:rPr>
                  <a:t>, </a:t>
                </a:r>
              </a:p>
              <a:p>
                <a:r>
                  <a:rPr lang="en-US" altLang="zh-CN" sz="2800" b="1" dirty="0">
                    <a:solidFill>
                      <a:srgbClr val="4545FF"/>
                    </a:solidFill>
                  </a:rPr>
                  <a:t>                                      with given initial jet positions</a:t>
                </a:r>
                <a:endParaRPr lang="zh-CN" altLang="en-US" sz="2800" b="1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10" name="标题 1">
                <a:extLst>
                  <a:ext uri="{FF2B5EF4-FFF2-40B4-BE49-F238E27FC236}">
                    <a16:creationId xmlns:a16="http://schemas.microsoft.com/office/drawing/2014/main" id="{AFE7A4F3-50F3-4525-91C4-DFF040489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43" y="210733"/>
                <a:ext cx="11632018" cy="1071849"/>
              </a:xfrm>
              <a:prstGeom prst="rect">
                <a:avLst/>
              </a:prstGeom>
              <a:blipFill>
                <a:blip r:embed="rId5"/>
                <a:stretch>
                  <a:fillRect l="-218" b="-8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90DCC4-4F3A-2640-8035-B8F62D6B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F50B39A-C5DC-3E4B-9CE4-C2FBF5CA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61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1E4BF01-B09B-4575-ADCF-643D697D2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2" y="738376"/>
            <a:ext cx="5505660" cy="44045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355BCC-AC83-43B3-BB2E-8496E614A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47" y="724020"/>
            <a:ext cx="5523605" cy="4418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599C8C-E08A-4B94-B2CE-7424D2AA19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2025" y="190875"/>
                <a:ext cx="9497617" cy="735557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800" b="1" dirty="0">
                    <a:solidFill>
                      <a:srgbClr val="4545FF"/>
                    </a:solidFill>
                  </a:rPr>
                  <a:t>Jet shapes, selected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8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800" b="1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599C8C-E08A-4B94-B2CE-7424D2AA1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2025" y="190875"/>
                <a:ext cx="9497617" cy="735557"/>
              </a:xfrm>
              <a:blipFill>
                <a:blip r:embed="rId5"/>
                <a:stretch>
                  <a:fillRect l="-1348" b="-6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289C02A-87F1-45E3-BEBD-9A7F4BE1DD6B}"/>
                  </a:ext>
                </a:extLst>
              </p:cNvPr>
              <p:cNvSpPr txBox="1"/>
              <p:nvPr/>
            </p:nvSpPr>
            <p:spPr>
              <a:xfrm>
                <a:off x="837419" y="5118292"/>
                <a:ext cx="10563679" cy="123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4545FF"/>
                    </a:solidFill>
                  </a:rPr>
                  <a:t>Final jets selected by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rgbClr val="4545FF"/>
                    </a:solidFill>
                  </a:rPr>
                  <a:t> are more "fat" than those by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en-US" altLang="zh-CN" sz="2400" b="1" dirty="0">
                  <a:solidFill>
                    <a:srgbClr val="4545FF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4545FF"/>
                    </a:solidFill>
                  </a:rPr>
                  <a:t>"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fat</a:t>
                </a:r>
                <a:r>
                  <a:rPr lang="en-US" altLang="zh-CN" sz="2400" b="1" dirty="0">
                    <a:solidFill>
                      <a:srgbClr val="4545FF"/>
                    </a:solidFill>
                  </a:rPr>
                  <a:t>" : a significant fraction of the transverse momentum is transported to larger angles with respect to the jet axis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289C02A-87F1-45E3-BEBD-9A7F4BE1D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19" y="5118292"/>
                <a:ext cx="10563679" cy="1236621"/>
              </a:xfrm>
              <a:prstGeom prst="rect">
                <a:avLst/>
              </a:prstGeom>
              <a:blipFill>
                <a:blip r:embed="rId6"/>
                <a:stretch>
                  <a:fillRect l="-720"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48D713BF-C732-498B-9152-5A8743DD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4451FA6-04AE-0F48-8AC4-9D35CE5B2BED}"/>
                  </a:ext>
                </a:extLst>
              </p:cNvPr>
              <p:cNvSpPr/>
              <p:nvPr/>
            </p:nvSpPr>
            <p:spPr>
              <a:xfrm>
                <a:off x="5649149" y="218715"/>
                <a:ext cx="4032514" cy="716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pt-BR" sz="16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pt-BR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pt-BR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BR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/2,  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𝑇𝑖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𝑗𝑒𝑡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4451FA6-04AE-0F48-8AC4-9D35CE5B2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149" y="218715"/>
                <a:ext cx="4032514" cy="7169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CCD08DF1-7667-4821-8961-8789549204B2}"/>
              </a:ext>
            </a:extLst>
          </p:cNvPr>
          <p:cNvSpPr/>
          <p:nvPr/>
        </p:nvSpPr>
        <p:spPr>
          <a:xfrm>
            <a:off x="10553700" y="1549399"/>
            <a:ext cx="482600" cy="850901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7290C31-3BBA-4246-944B-D4F716002C0E}"/>
              </a:ext>
            </a:extLst>
          </p:cNvPr>
          <p:cNvSpPr/>
          <p:nvPr/>
        </p:nvSpPr>
        <p:spPr>
          <a:xfrm>
            <a:off x="10706100" y="2672269"/>
            <a:ext cx="330200" cy="756731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1776DC7-495A-4A06-BC7C-23B2DFC5B68B}"/>
              </a:ext>
            </a:extLst>
          </p:cNvPr>
          <p:cNvSpPr/>
          <p:nvPr/>
        </p:nvSpPr>
        <p:spPr>
          <a:xfrm>
            <a:off x="11129054" y="1574283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Fat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jet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89E70C-3F04-4337-853D-29F41DF396A1}"/>
              </a:ext>
            </a:extLst>
          </p:cNvPr>
          <p:cNvSpPr/>
          <p:nvPr/>
        </p:nvSpPr>
        <p:spPr>
          <a:xfrm>
            <a:off x="11129054" y="2660411"/>
            <a:ext cx="641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Thin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 jet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8EC90BB-22C8-9040-9F0D-C4D60610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CC0BCF3-FAF7-1940-B8C0-2865EF0F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2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351B2AC-4E6E-4686-B912-6584F506C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3" y="729480"/>
            <a:ext cx="5508000" cy="44064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B37BA38-4BB4-4FAF-8AAD-6FE9A83A9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41" y="729480"/>
            <a:ext cx="5508001" cy="440640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1599C8C-E08A-4B94-B2CE-7424D2AA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25" y="190875"/>
            <a:ext cx="9497617" cy="735557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4545FF"/>
                </a:solidFill>
              </a:rPr>
              <a:t>Jet shapes, with given initial jet positions</a:t>
            </a:r>
            <a:endParaRPr lang="zh-CN" altLang="en-US" sz="2800" b="1" dirty="0">
              <a:solidFill>
                <a:srgbClr val="4545FF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89C02A-87F1-45E3-BEBD-9A7F4BE1DD6B}"/>
              </a:ext>
            </a:extLst>
          </p:cNvPr>
          <p:cNvSpPr txBox="1"/>
          <p:nvPr/>
        </p:nvSpPr>
        <p:spPr>
          <a:xfrm>
            <a:off x="589384" y="5200594"/>
            <a:ext cx="10863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4545FF"/>
                </a:solidFill>
              </a:rPr>
              <a:t>Final jets with initial central sites are more "fat" than with the initial outer corolla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4545FF"/>
                </a:solidFill>
              </a:rPr>
              <a:t>Due to different strength of </a:t>
            </a:r>
            <a:r>
              <a:rPr lang="en-US" altLang="zh-CN" sz="2000" b="1" dirty="0" err="1">
                <a:solidFill>
                  <a:srgbClr val="4545FF"/>
                </a:solidFill>
              </a:rPr>
              <a:t>parton</a:t>
            </a:r>
            <a:r>
              <a:rPr lang="en-US" altLang="zh-CN" sz="2000" b="1" dirty="0">
                <a:solidFill>
                  <a:srgbClr val="4545FF"/>
                </a:solidFill>
              </a:rPr>
              <a:t> transports in the medium, the jet shape is affected with different propagating paths.</a:t>
            </a:r>
            <a:endParaRPr lang="en-US" altLang="zh-CN" sz="2000" b="1" dirty="0"/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F38E6120-F807-4D91-BC9E-0B55BF27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BACF86C-83B4-44D6-9A0B-C2BF93B52DA0}"/>
              </a:ext>
            </a:extLst>
          </p:cNvPr>
          <p:cNvSpPr/>
          <p:nvPr/>
        </p:nvSpPr>
        <p:spPr>
          <a:xfrm>
            <a:off x="10553700" y="1485899"/>
            <a:ext cx="482600" cy="850901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0461D0B-501D-4840-9C41-7B11847DAD98}"/>
              </a:ext>
            </a:extLst>
          </p:cNvPr>
          <p:cNvSpPr/>
          <p:nvPr/>
        </p:nvSpPr>
        <p:spPr>
          <a:xfrm>
            <a:off x="10706100" y="2761169"/>
            <a:ext cx="330200" cy="756731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DDC1749-E807-4539-9978-84FDAB81B1FC}"/>
              </a:ext>
            </a:extLst>
          </p:cNvPr>
          <p:cNvSpPr/>
          <p:nvPr/>
        </p:nvSpPr>
        <p:spPr>
          <a:xfrm>
            <a:off x="11129054" y="1510783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Fat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jet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D6C4EDB-9643-4E3B-BFBD-33C572F5E056}"/>
              </a:ext>
            </a:extLst>
          </p:cNvPr>
          <p:cNvSpPr/>
          <p:nvPr/>
        </p:nvSpPr>
        <p:spPr>
          <a:xfrm>
            <a:off x="11129054" y="2749311"/>
            <a:ext cx="641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Thin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 jet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B68797-7F73-DB4C-B6B0-D49657F1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3F06FF-F5B9-5C43-9A4E-2B29DD15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12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D5BE828-7692-4DBE-9DE0-13C0E75284BC}"/>
              </a:ext>
            </a:extLst>
          </p:cNvPr>
          <p:cNvGrpSpPr/>
          <p:nvPr/>
        </p:nvGrpSpPr>
        <p:grpSpPr>
          <a:xfrm>
            <a:off x="7909356" y="2676319"/>
            <a:ext cx="4212158" cy="3325778"/>
            <a:chOff x="7909356" y="2741635"/>
            <a:chExt cx="4212158" cy="332577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0BF2153-7F40-4319-B57A-45D9EC8A6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289" y="2741635"/>
              <a:ext cx="4157225" cy="33257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97B9DA78-C757-4D96-8BBC-93007BFBAEB7}"/>
                    </a:ext>
                  </a:extLst>
                </p:cNvPr>
                <p:cNvSpPr/>
                <p:nvPr/>
              </p:nvSpPr>
              <p:spPr>
                <a:xfrm rot="16200000">
                  <a:off x="7178451" y="4118337"/>
                  <a:ext cx="1786194" cy="3243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pt-BR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pt-BR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𝑙𝑜𝑤𝑒𝑟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pt-BR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pt-BR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𝑢𝑝𝑝𝑒𝑟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97B9DA78-C757-4D96-8BBC-93007BFBAE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178451" y="4118337"/>
                  <a:ext cx="1786194" cy="324384"/>
                </a:xfrm>
                <a:prstGeom prst="rect">
                  <a:avLst/>
                </a:prstGeom>
                <a:blipFill>
                  <a:blip r:embed="rId5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76504F-C76A-41C6-BAB4-C9CBBD6F26F4}"/>
                  </a:ext>
                </a:extLst>
              </p:cNvPr>
              <p:cNvSpPr txBox="1"/>
              <p:nvPr/>
            </p:nvSpPr>
            <p:spPr>
              <a:xfrm flipH="1">
                <a:off x="391886" y="163692"/>
                <a:ext cx="79721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4545FF"/>
                    </a:solidFill>
                    <a:latin typeface="+mj-lt"/>
                    <a:ea typeface="+mj-ea"/>
                    <a:cs typeface="+mj-cs"/>
                  </a:rPr>
                  <a:t>Jet shapes of 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4545FF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𝛄</m:t>
                    </m:r>
                  </m:oMath>
                </a14:m>
                <a:r>
                  <a:rPr lang="en-US" altLang="zh-CN" sz="2800" b="1" dirty="0">
                    <a:solidFill>
                      <a:srgbClr val="4545FF"/>
                    </a:solidFill>
                    <a:latin typeface="+mj-lt"/>
                    <a:ea typeface="+mj-ea"/>
                    <a:cs typeface="+mj-cs"/>
                  </a:rPr>
                  <a:t>-jets divided by jet reaction plane</a:t>
                </a:r>
                <a:endParaRPr lang="zh-CN" altLang="en-US" sz="2800" b="1" dirty="0">
                  <a:solidFill>
                    <a:srgbClr val="4545FF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76504F-C76A-41C6-BAB4-C9CBBD6F2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1886" y="163692"/>
                <a:ext cx="7972158" cy="523220"/>
              </a:xfrm>
              <a:prstGeom prst="rect">
                <a:avLst/>
              </a:prstGeom>
              <a:blipFill>
                <a:blip r:embed="rId6"/>
                <a:stretch>
                  <a:fillRect l="-1529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E3DE236-4507-4A32-824B-85BA1957B8C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27600" y="2641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" name="Equation" r:id="rId7" imgW="914400" imgH="198720" progId="">
                  <p:embed/>
                </p:oleObj>
              </mc:Choice>
              <mc:Fallback>
                <p:oleObj name="Equation" r:id="rId7" imgW="914400" imgH="198720" progId="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8E3DE236-4507-4A32-824B-85BA1957B8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26416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72C02899-20BE-4992-AA91-62FC14D9F32A}"/>
              </a:ext>
            </a:extLst>
          </p:cNvPr>
          <p:cNvGrpSpPr/>
          <p:nvPr/>
        </p:nvGrpSpPr>
        <p:grpSpPr>
          <a:xfrm>
            <a:off x="7633954" y="-64997"/>
            <a:ext cx="2762937" cy="3087022"/>
            <a:chOff x="7527237" y="350995"/>
            <a:chExt cx="2067338" cy="253075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B35F7A4-99CF-4E49-862A-606891751F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27237" y="350995"/>
              <a:ext cx="2067338" cy="2530756"/>
              <a:chOff x="1781400" y="1284704"/>
              <a:chExt cx="3598868" cy="3235636"/>
            </a:xfrm>
          </p:grpSpPr>
          <p:grpSp>
            <p:nvGrpSpPr>
              <p:cNvPr id="28" name="组合 63">
                <a:extLst>
                  <a:ext uri="{FF2B5EF4-FFF2-40B4-BE49-F238E27FC236}">
                    <a16:creationId xmlns:a16="http://schemas.microsoft.com/office/drawing/2014/main" id="{9FC1AF74-B720-4CF1-B471-455AADC83444}"/>
                  </a:ext>
                </a:extLst>
              </p:cNvPr>
              <p:cNvGrpSpPr/>
              <p:nvPr/>
            </p:nvGrpSpPr>
            <p:grpSpPr>
              <a:xfrm>
                <a:off x="1781400" y="1630680"/>
                <a:ext cx="3346860" cy="2889660"/>
                <a:chOff x="1781400" y="920340"/>
                <a:chExt cx="3600000" cy="3600000"/>
              </a:xfrm>
            </p:grpSpPr>
            <p:cxnSp>
              <p:nvCxnSpPr>
                <p:cNvPr id="31" name="直接箭头连接符 30">
                  <a:extLst>
                    <a:ext uri="{FF2B5EF4-FFF2-40B4-BE49-F238E27FC236}">
                      <a16:creationId xmlns:a16="http://schemas.microsoft.com/office/drawing/2014/main" id="{2814FA7E-B2CE-4825-B401-D06339B5AC5E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1781400" y="2720340"/>
                  <a:ext cx="360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箭头连接符 31">
                  <a:extLst>
                    <a:ext uri="{FF2B5EF4-FFF2-40B4-BE49-F238E27FC236}">
                      <a16:creationId xmlns:a16="http://schemas.microsoft.com/office/drawing/2014/main" id="{686EBB42-1D0A-42B1-BE85-ED38D8D105C1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6200000">
                  <a:off x="1781400" y="2720340"/>
                  <a:ext cx="360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E285493E-F251-4E27-AD6B-B8AB42FB21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24457" y="1438658"/>
                  <a:ext cx="2913882" cy="252526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文本框 64">
                <a:extLst>
                  <a:ext uri="{FF2B5EF4-FFF2-40B4-BE49-F238E27FC236}">
                    <a16:creationId xmlns:a16="http://schemas.microsoft.com/office/drawing/2014/main" id="{D7AFEE35-1DB7-4D0B-BFD1-2CB7E5238395}"/>
                  </a:ext>
                </a:extLst>
              </p:cNvPr>
              <p:cNvSpPr txBox="1"/>
              <p:nvPr/>
            </p:nvSpPr>
            <p:spPr>
              <a:xfrm>
                <a:off x="5087114" y="2875552"/>
                <a:ext cx="293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x</a:t>
                </a:r>
              </a:p>
            </p:txBody>
          </p:sp>
          <p:sp>
            <p:nvSpPr>
              <p:cNvPr id="30" name="文本框 65">
                <a:extLst>
                  <a:ext uri="{FF2B5EF4-FFF2-40B4-BE49-F238E27FC236}">
                    <a16:creationId xmlns:a16="http://schemas.microsoft.com/office/drawing/2014/main" id="{B01AEDF8-0F9A-4099-A6AC-61A08283AD7D}"/>
                  </a:ext>
                </a:extLst>
              </p:cNvPr>
              <p:cNvSpPr txBox="1"/>
              <p:nvPr/>
            </p:nvSpPr>
            <p:spPr>
              <a:xfrm>
                <a:off x="3308251" y="1284704"/>
                <a:ext cx="293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y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6F9E509C-217F-4694-8CE5-47FEE6A315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23630" y="1137132"/>
              <a:ext cx="1035819" cy="549248"/>
              <a:chOff x="2650228" y="2206784"/>
              <a:chExt cx="1937012" cy="1027112"/>
            </a:xfrm>
          </p:grpSpPr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C88E9E7E-D6EA-43C0-BA7D-A9829BA262F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2650228" y="2206785"/>
                <a:ext cx="1281683" cy="50879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91707CC5-4F3C-43E7-9C02-6404010494C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2650228" y="2715577"/>
                <a:ext cx="1281683" cy="51831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D6075C2-C146-4625-BC42-FADF3CAA00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5699" y="2206784"/>
                <a:ext cx="518152" cy="102711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A0C13D01-B34E-454D-AF73-D17CAC6E0C2F}"/>
                  </a:ext>
                </a:extLst>
              </p:cNvPr>
              <p:cNvCxnSpPr>
                <a:cxnSpLocks noChangeAspect="1"/>
                <a:endCxn id="37" idx="2"/>
              </p:cNvCxnSpPr>
              <p:nvPr/>
            </p:nvCxnSpPr>
            <p:spPr>
              <a:xfrm>
                <a:off x="2712720" y="2715577"/>
                <a:ext cx="982979" cy="4763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634446DC-3E43-4DA2-9EEB-C582B5B6CE7D}"/>
                  </a:ext>
                </a:extLst>
              </p:cNvPr>
              <p:cNvCxnSpPr>
                <a:cxnSpLocks noChangeAspect="1"/>
                <a:stCxn id="37" idx="2"/>
              </p:cNvCxnSpPr>
              <p:nvPr/>
            </p:nvCxnSpPr>
            <p:spPr>
              <a:xfrm flipV="1">
                <a:off x="3695699" y="2713196"/>
                <a:ext cx="891541" cy="714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649B2A75-E92A-4EB6-A9CA-FDCBDFB3A5F9}"/>
              </a:ext>
            </a:extLst>
          </p:cNvPr>
          <p:cNvSpPr txBox="1"/>
          <p:nvPr/>
        </p:nvSpPr>
        <p:spPr>
          <a:xfrm>
            <a:off x="9190294" y="910954"/>
            <a:ext cx="95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upper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lower</a:t>
            </a:r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36AF78A2-4C35-462F-A92E-4E6147D3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D2AA87A-55A2-4AF4-BF85-252E5A606FED}"/>
              </a:ext>
            </a:extLst>
          </p:cNvPr>
          <p:cNvSpPr txBox="1"/>
          <p:nvPr/>
        </p:nvSpPr>
        <p:spPr>
          <a:xfrm>
            <a:off x="400230" y="5860896"/>
            <a:ext cx="117212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transverse momentum inside a jet cone is transported from small to large angles away from jet axis</a:t>
            </a:r>
          </a:p>
          <a:p>
            <a:r>
              <a:rPr lang="en-US" altLang="zh-CN" sz="2000" b="1" dirty="0">
                <a:solidFill>
                  <a:srgbClr val="4545FF"/>
                </a:solidFill>
              </a:rPr>
              <a:t>It is stronger in the lower cone than in the upper cone,  especially for a corolla jet than a center jet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AF6D781-2B14-4A46-A9E6-0C867F7C4395}"/>
                  </a:ext>
                </a:extLst>
              </p:cNvPr>
              <p:cNvSpPr/>
              <p:nvPr/>
            </p:nvSpPr>
            <p:spPr>
              <a:xfrm>
                <a:off x="362130" y="871241"/>
                <a:ext cx="6739217" cy="7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pt-BR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pt-BR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𝑢𝑝𝑝𝑒𝑟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𝑙𝑜𝑤𝑒𝑟</m:t>
                          </m:r>
                        </m:sub>
                      </m:sSub>
                      <m:r>
                        <a:rPr lang="pt-BR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pt-BR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BR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/2,  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/2)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(+/−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𝑎𝑠𝑠𝑜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</m:nary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𝑇𝑖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𝑗𝑒𝑡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AF6D781-2B14-4A46-A9E6-0C867F7C4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0" y="871241"/>
                <a:ext cx="6739217" cy="7950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椭圆 42">
            <a:extLst>
              <a:ext uri="{FF2B5EF4-FFF2-40B4-BE49-F238E27FC236}">
                <a16:creationId xmlns:a16="http://schemas.microsoft.com/office/drawing/2014/main" id="{A56AE373-469D-5B4A-9D0D-BA1F801681B6}"/>
              </a:ext>
            </a:extLst>
          </p:cNvPr>
          <p:cNvSpPr/>
          <p:nvPr/>
        </p:nvSpPr>
        <p:spPr>
          <a:xfrm>
            <a:off x="8475679" y="3088367"/>
            <a:ext cx="1482884" cy="201714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497B8C7-BF39-6F46-B307-3E686E21A30C}"/>
              </a:ext>
            </a:extLst>
          </p:cNvPr>
          <p:cNvSpPr/>
          <p:nvPr/>
        </p:nvSpPr>
        <p:spPr>
          <a:xfrm rot="21161004">
            <a:off x="8443871" y="3208835"/>
            <a:ext cx="2968988" cy="309701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454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CDB8674-60D0-104C-BDCB-12327950E43C}"/>
              </a:ext>
            </a:extLst>
          </p:cNvPr>
          <p:cNvSpPr/>
          <p:nvPr/>
        </p:nvSpPr>
        <p:spPr>
          <a:xfrm>
            <a:off x="10494178" y="199519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center jets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31590F7-B163-DF41-8D04-1E228164EB3A}"/>
              </a:ext>
            </a:extLst>
          </p:cNvPr>
          <p:cNvSpPr/>
          <p:nvPr/>
        </p:nvSpPr>
        <p:spPr>
          <a:xfrm>
            <a:off x="10503699" y="2347622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4545FF"/>
                </a:solidFill>
              </a:rPr>
              <a:t>corolla jets</a:t>
            </a:r>
            <a:endParaRPr lang="zh-CN" altLang="en-US" dirty="0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EA2599A7-175E-4B4B-B94B-D5EC0330A9EF}"/>
              </a:ext>
            </a:extLst>
          </p:cNvPr>
          <p:cNvCxnSpPr>
            <a:cxnSpLocks/>
          </p:cNvCxnSpPr>
          <p:nvPr/>
        </p:nvCxnSpPr>
        <p:spPr>
          <a:xfrm flipV="1">
            <a:off x="9548504" y="2281531"/>
            <a:ext cx="945674" cy="7535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4FC9DCF4-86B4-574E-A26D-38CD5289FBA3}"/>
              </a:ext>
            </a:extLst>
          </p:cNvPr>
          <p:cNvCxnSpPr>
            <a:cxnSpLocks/>
          </p:cNvCxnSpPr>
          <p:nvPr/>
        </p:nvCxnSpPr>
        <p:spPr>
          <a:xfrm flipV="1">
            <a:off x="10396891" y="2662252"/>
            <a:ext cx="284361" cy="472832"/>
          </a:xfrm>
          <a:prstGeom prst="straightConnector1">
            <a:avLst/>
          </a:prstGeom>
          <a:ln w="19050">
            <a:solidFill>
              <a:srgbClr val="454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F8C194D5-B839-440D-B9F9-0F1767D7955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1888" r="8491" b="4616"/>
          <a:stretch/>
        </p:blipFill>
        <p:spPr>
          <a:xfrm>
            <a:off x="52475" y="1711398"/>
            <a:ext cx="7789186" cy="4250416"/>
          </a:xfrm>
          <a:prstGeom prst="rect">
            <a:avLst/>
          </a:prstGeom>
        </p:spPr>
      </p:pic>
      <p:sp>
        <p:nvSpPr>
          <p:cNvPr id="49" name="箭头: 右 48">
            <a:extLst>
              <a:ext uri="{FF2B5EF4-FFF2-40B4-BE49-F238E27FC236}">
                <a16:creationId xmlns:a16="http://schemas.microsoft.com/office/drawing/2014/main" id="{1E1B230F-2ADD-4234-85D8-52D9C6064F06}"/>
              </a:ext>
            </a:extLst>
          </p:cNvPr>
          <p:cNvSpPr/>
          <p:nvPr/>
        </p:nvSpPr>
        <p:spPr>
          <a:xfrm rot="16200000">
            <a:off x="8823384" y="846273"/>
            <a:ext cx="315121" cy="119753"/>
          </a:xfrm>
          <a:prstGeom prst="rightArrow">
            <a:avLst/>
          </a:prstGeom>
          <a:solidFill>
            <a:srgbClr val="454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                     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EAFD85C-00C4-4729-915C-CDAB6BC78F5D}"/>
                  </a:ext>
                </a:extLst>
              </p:cNvPr>
              <p:cNvSpPr/>
              <p:nvPr/>
            </p:nvSpPr>
            <p:spPr>
              <a:xfrm>
                <a:off x="8665121" y="746060"/>
                <a:ext cx="380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b="1" dirty="0">
                    <a:solidFill>
                      <a:srgbClr val="4545FF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EAFD85C-00C4-4729-915C-CDAB6BC78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121" y="746060"/>
                <a:ext cx="380810" cy="369332"/>
              </a:xfrm>
              <a:prstGeom prst="rect">
                <a:avLst/>
              </a:prstGeom>
              <a:blipFill>
                <a:blip r:embed="rId11"/>
                <a:stretch>
                  <a:fillRect t="-6557" r="-6349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309224-DD9C-1F4E-B668-08D210DB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37E261-B90E-3F4B-999C-6ABA7AB4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72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79F4C7-C162-4246-BCAC-CB65114B1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22" y="1326664"/>
            <a:ext cx="3279433" cy="262354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4F270F6-8703-4220-8835-640AEC4A0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2" y="3866212"/>
            <a:ext cx="3465418" cy="27723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65CF65-57CC-4528-ADA7-CB4B38FBF1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0748" r="8621" b="4354"/>
          <a:stretch/>
        </p:blipFill>
        <p:spPr>
          <a:xfrm>
            <a:off x="7019779" y="1870789"/>
            <a:ext cx="4708294" cy="438917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AB4CEFF-BA01-42A4-8D5C-5D7F0EE4E4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8" y="3840481"/>
            <a:ext cx="3383280" cy="27066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CCB0CE-4D29-4677-94B3-AC020D7C5D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t="19829" r="13201" b="7485"/>
          <a:stretch/>
        </p:blipFill>
        <p:spPr>
          <a:xfrm>
            <a:off x="0" y="1430317"/>
            <a:ext cx="3346704" cy="2359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8441A15-F159-4532-A859-40C781EF4C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4214" y="217578"/>
                <a:ext cx="9354957" cy="69619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sz="3100" b="1" dirty="0">
                    <a:solidFill>
                      <a:srgbClr val="4545FF"/>
                    </a:solidFill>
                  </a:rPr>
                  <a:t>Jet shapes, selected with diff.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1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1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31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31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𝒋𝒆𝒕</m:t>
                        </m:r>
                      </m:sup>
                    </m:sSubSup>
                  </m:oMath>
                </a14:m>
                <a:r>
                  <a:rPr lang="en-US" altLang="zh-CN" sz="3200" dirty="0">
                    <a:solidFill>
                      <a:srgbClr val="4545FF"/>
                    </a:solidFill>
                  </a:rPr>
                  <a:t>: </a:t>
                </a:r>
                <a:r>
                  <a:rPr lang="en-US" altLang="zh-CN" sz="3100" b="1" dirty="0">
                    <a:solidFill>
                      <a:srgbClr val="FF0000"/>
                    </a:solidFill>
                  </a:rPr>
                  <a:t>Longitudinal tomography</a:t>
                </a:r>
                <a:br>
                  <a:rPr lang="en-US" altLang="zh-CN" sz="3200" dirty="0">
                    <a:solidFill>
                      <a:srgbClr val="4545FF"/>
                    </a:solidFill>
                  </a:rPr>
                </a:br>
                <a:endParaRPr lang="zh-CN" altLang="en-US" sz="2000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8441A15-F159-4532-A859-40C781EF4C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4214" y="217578"/>
                <a:ext cx="9354957" cy="696198"/>
              </a:xfrm>
              <a:blipFill>
                <a:blip r:embed="rId8"/>
                <a:stretch>
                  <a:fillRect l="-1220" t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0140FFFB-4CD3-49C2-8FB1-84BBCF2C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32F723E-813C-438C-84EF-08A36855FC2B}"/>
              </a:ext>
            </a:extLst>
          </p:cNvPr>
          <p:cNvSpPr/>
          <p:nvPr/>
        </p:nvSpPr>
        <p:spPr>
          <a:xfrm>
            <a:off x="6226309" y="4698436"/>
            <a:ext cx="822961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 jet</a:t>
            </a:r>
            <a:endParaRPr lang="zh-CN" altLang="en-US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F08EB8-BAB3-4095-995D-4CFA3C2D578B}"/>
              </a:ext>
            </a:extLst>
          </p:cNvPr>
          <p:cNvSpPr/>
          <p:nvPr/>
        </p:nvSpPr>
        <p:spPr>
          <a:xfrm>
            <a:off x="6207253" y="2365521"/>
            <a:ext cx="759833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 jet</a:t>
            </a:r>
            <a:endParaRPr lang="zh-CN" alt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89F19CA7-F506-4EFE-B949-CCFE774A78A1}"/>
              </a:ext>
            </a:extLst>
          </p:cNvPr>
          <p:cNvSpPr/>
          <p:nvPr/>
        </p:nvSpPr>
        <p:spPr>
          <a:xfrm rot="20604077">
            <a:off x="1716679" y="2139368"/>
            <a:ext cx="315121" cy="119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8E3CF3F-A38B-4B55-92B0-4EABF20A087B}"/>
                  </a:ext>
                </a:extLst>
              </p:cNvPr>
              <p:cNvSpPr/>
              <p:nvPr/>
            </p:nvSpPr>
            <p:spPr>
              <a:xfrm>
                <a:off x="1925240" y="1862806"/>
                <a:ext cx="384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8E3CF3F-A38B-4B55-92B0-4EABF20A0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40" y="1862806"/>
                <a:ext cx="3842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828B514-DA8B-CA40-8339-7864081CFB72}"/>
                  </a:ext>
                </a:extLst>
              </p:cNvPr>
              <p:cNvSpPr/>
              <p:nvPr/>
            </p:nvSpPr>
            <p:spPr>
              <a:xfrm>
                <a:off x="6955958" y="989676"/>
                <a:ext cx="4179990" cy="7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pt-BR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pt-BR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pt-BR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BR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/2,  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</m:nary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𝑇𝑖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𝑗𝑒𝑡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828B514-DA8B-CA40-8339-7864081CF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58" y="989676"/>
                <a:ext cx="4179990" cy="7950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弧形箭头 2">
            <a:extLst>
              <a:ext uri="{FF2B5EF4-FFF2-40B4-BE49-F238E27FC236}">
                <a16:creationId xmlns:a16="http://schemas.microsoft.com/office/drawing/2014/main" id="{1809BAA6-7A8A-3141-8C21-021A36A4C2AE}"/>
              </a:ext>
            </a:extLst>
          </p:cNvPr>
          <p:cNvSpPr/>
          <p:nvPr/>
        </p:nvSpPr>
        <p:spPr>
          <a:xfrm>
            <a:off x="2814918" y="3590439"/>
            <a:ext cx="598098" cy="6738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3" name="箭头: 左 16">
            <a:extLst>
              <a:ext uri="{FF2B5EF4-FFF2-40B4-BE49-F238E27FC236}">
                <a16:creationId xmlns:a16="http://schemas.microsoft.com/office/drawing/2014/main" id="{B8B477DD-A3A3-EF45-BF99-4CC5C3CC4424}"/>
              </a:ext>
            </a:extLst>
          </p:cNvPr>
          <p:cNvSpPr/>
          <p:nvPr/>
        </p:nvSpPr>
        <p:spPr>
          <a:xfrm rot="10800000">
            <a:off x="5196970" y="2439390"/>
            <a:ext cx="1083125" cy="443316"/>
          </a:xfrm>
          <a:prstGeom prst="leftArrow">
            <a:avLst>
              <a:gd name="adj1" fmla="val 36539"/>
              <a:gd name="adj2" fmla="val 579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左 16">
            <a:extLst>
              <a:ext uri="{FF2B5EF4-FFF2-40B4-BE49-F238E27FC236}">
                <a16:creationId xmlns:a16="http://schemas.microsoft.com/office/drawing/2014/main" id="{94F6D850-983C-FB4A-B4D3-F4FC4A1AE972}"/>
              </a:ext>
            </a:extLst>
          </p:cNvPr>
          <p:cNvSpPr/>
          <p:nvPr/>
        </p:nvSpPr>
        <p:spPr>
          <a:xfrm rot="10800000">
            <a:off x="5355770" y="4926433"/>
            <a:ext cx="1005008" cy="443316"/>
          </a:xfrm>
          <a:prstGeom prst="leftArrow">
            <a:avLst>
              <a:gd name="adj1" fmla="val 36539"/>
              <a:gd name="adj2" fmla="val 579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E566B213-CBEB-1D40-BC14-EE68B6EA978B}"/>
              </a:ext>
            </a:extLst>
          </p:cNvPr>
          <p:cNvCxnSpPr>
            <a:cxnSpLocks/>
          </p:cNvCxnSpPr>
          <p:nvPr/>
        </p:nvCxnSpPr>
        <p:spPr>
          <a:xfrm>
            <a:off x="6809591" y="2952484"/>
            <a:ext cx="4317954" cy="18690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B4E69D1D-BF7B-FD48-8650-1F7463389D19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7049270" y="5052379"/>
            <a:ext cx="4261600" cy="1634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B44AF22A-4F65-EA40-9CB8-00455265DEDE}"/>
              </a:ext>
            </a:extLst>
          </p:cNvPr>
          <p:cNvSpPr/>
          <p:nvPr/>
        </p:nvSpPr>
        <p:spPr>
          <a:xfrm>
            <a:off x="7489600" y="6235770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4545FF"/>
                </a:solidFill>
              </a:rPr>
              <a:t>Volume / surface  </a:t>
            </a:r>
            <a:r>
              <a:rPr lang="en-US" altLang="zh-CN" b="1" dirty="0">
                <a:solidFill>
                  <a:srgbClr val="4545FF"/>
                </a:solidFill>
                <a:sym typeface="Wingdings" panose="05000000000000000000" pitchFamily="2" charset="2"/>
              </a:rPr>
              <a:t> </a:t>
            </a:r>
            <a:r>
              <a:rPr lang="en-US" altLang="zh-CN" b="1" dirty="0">
                <a:solidFill>
                  <a:srgbClr val="4545FF"/>
                </a:solidFill>
              </a:rPr>
              <a:t> Fat / thin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452EA9-0152-4162-8D84-D29790A6D84E}"/>
              </a:ext>
            </a:extLst>
          </p:cNvPr>
          <p:cNvSpPr/>
          <p:nvPr/>
        </p:nvSpPr>
        <p:spPr>
          <a:xfrm>
            <a:off x="4980954" y="3621469"/>
            <a:ext cx="1771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4545FF"/>
                </a:solidFill>
              </a:rPr>
              <a:t>Volume emission</a:t>
            </a:r>
            <a:endParaRPr lang="zh-CN" altLang="en-US" sz="16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85E39F6-7BF5-4A62-A211-82EC6E54BF21}"/>
              </a:ext>
            </a:extLst>
          </p:cNvPr>
          <p:cNvSpPr/>
          <p:nvPr/>
        </p:nvSpPr>
        <p:spPr>
          <a:xfrm>
            <a:off x="4969358" y="6239898"/>
            <a:ext cx="1745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4545FF"/>
                </a:solidFill>
              </a:rPr>
              <a:t>Surface emission</a:t>
            </a:r>
            <a:endParaRPr lang="zh-CN" altLang="en-US" sz="1600" dirty="0"/>
          </a:p>
        </p:txBody>
      </p:sp>
      <p:sp>
        <p:nvSpPr>
          <p:cNvPr id="37" name="右箭头 36">
            <a:extLst>
              <a:ext uri="{FF2B5EF4-FFF2-40B4-BE49-F238E27FC236}">
                <a16:creationId xmlns:a16="http://schemas.microsoft.com/office/drawing/2014/main" id="{BAB42BC6-0BA3-D643-BE78-72C3A58B28D2}"/>
              </a:ext>
            </a:extLst>
          </p:cNvPr>
          <p:cNvSpPr/>
          <p:nvPr/>
        </p:nvSpPr>
        <p:spPr>
          <a:xfrm>
            <a:off x="4786641" y="1724803"/>
            <a:ext cx="446894" cy="220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右箭头 37">
            <a:extLst>
              <a:ext uri="{FF2B5EF4-FFF2-40B4-BE49-F238E27FC236}">
                <a16:creationId xmlns:a16="http://schemas.microsoft.com/office/drawing/2014/main" id="{367284AC-7397-5B4B-BB02-39B77A2577F7}"/>
              </a:ext>
            </a:extLst>
          </p:cNvPr>
          <p:cNvSpPr/>
          <p:nvPr/>
        </p:nvSpPr>
        <p:spPr>
          <a:xfrm rot="10800000">
            <a:off x="3997782" y="1727956"/>
            <a:ext cx="446894" cy="220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A228C3FA-5252-C347-881B-C61F30F83E09}"/>
                  </a:ext>
                </a:extLst>
              </p:cNvPr>
              <p:cNvSpPr/>
              <p:nvPr/>
            </p:nvSpPr>
            <p:spPr>
              <a:xfrm>
                <a:off x="3657161" y="1565950"/>
                <a:ext cx="455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zh-CN" alt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A228C3FA-5252-C347-881B-C61F30F83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161" y="1565950"/>
                <a:ext cx="455574" cy="461665"/>
              </a:xfrm>
              <a:prstGeom prst="rect">
                <a:avLst/>
              </a:prstGeom>
              <a:blipFill>
                <a:blip r:embed="rId1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 39">
            <a:extLst>
              <a:ext uri="{FF2B5EF4-FFF2-40B4-BE49-F238E27FC236}">
                <a16:creationId xmlns:a16="http://schemas.microsoft.com/office/drawing/2014/main" id="{20ACC707-5F61-9E4F-8405-3F1308D482F6}"/>
              </a:ext>
            </a:extLst>
          </p:cNvPr>
          <p:cNvSpPr/>
          <p:nvPr/>
        </p:nvSpPr>
        <p:spPr>
          <a:xfrm>
            <a:off x="5196971" y="1573958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jet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B560CC9-69AD-4C28-8BBB-B793DD52F6D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721" r="11616" b="1990"/>
          <a:stretch/>
        </p:blipFill>
        <p:spPr>
          <a:xfrm>
            <a:off x="3632328" y="5389993"/>
            <a:ext cx="1024365" cy="82419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56E478A-6B7E-48DF-B18C-1A15DC182A5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8720" r="11981" b="3200"/>
          <a:stretch/>
        </p:blipFill>
        <p:spPr>
          <a:xfrm>
            <a:off x="472666" y="5427682"/>
            <a:ext cx="1085094" cy="86494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1E2DEA-5CE0-4FBE-8309-48E2DEAB865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8720" r="11981" b="3200"/>
          <a:stretch/>
        </p:blipFill>
        <p:spPr>
          <a:xfrm>
            <a:off x="3654829" y="2847926"/>
            <a:ext cx="964467" cy="76878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标题 1">
                <a:extLst>
                  <a:ext uri="{FF2B5EF4-FFF2-40B4-BE49-F238E27FC236}">
                    <a16:creationId xmlns:a16="http://schemas.microsoft.com/office/drawing/2014/main" id="{5FDB8735-B3CA-4E56-BFF4-CF2C751C04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215" y="807047"/>
                <a:ext cx="6639740" cy="56279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000" dirty="0"/>
                  <a:t>-jet production rate as a function of initial jet locations </a:t>
                </a:r>
                <a:endParaRPr lang="zh-CN" altLang="en-US" sz="2000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41" name="标题 1">
                <a:extLst>
                  <a:ext uri="{FF2B5EF4-FFF2-40B4-BE49-F238E27FC236}">
                    <a16:creationId xmlns:a16="http://schemas.microsoft.com/office/drawing/2014/main" id="{5FDB8735-B3CA-4E56-BFF4-CF2C751C0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5" y="807047"/>
                <a:ext cx="6639740" cy="562794"/>
              </a:xfrm>
              <a:prstGeom prst="rect">
                <a:avLst/>
              </a:prstGeom>
              <a:blipFill>
                <a:blip r:embed="rId17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FC9AF9-5906-5743-BEA3-9ED7F45C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7FB6B9CC-9D17-904C-AF4F-E2AE41CD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93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C79143CA-3659-46D7-9338-A97829576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02" y="776396"/>
            <a:ext cx="5232363" cy="418589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6CC0CCFD-0C23-434C-9D26-83A30B11A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2" y="708182"/>
            <a:ext cx="5421918" cy="4337527"/>
          </a:xfrm>
          <a:prstGeom prst="rect">
            <a:avLst/>
          </a:prstGeom>
        </p:spPr>
      </p:pic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0140FFFB-4CD3-49C2-8FB1-84BBCF2C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61599C8C-E08A-4B94-B2CE-7424D2AA192F}"/>
              </a:ext>
            </a:extLst>
          </p:cNvPr>
          <p:cNvSpPr txBox="1">
            <a:spLocks/>
          </p:cNvSpPr>
          <p:nvPr/>
        </p:nvSpPr>
        <p:spPr>
          <a:xfrm>
            <a:off x="448757" y="116315"/>
            <a:ext cx="8934390" cy="735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4545FF"/>
                </a:solidFill>
              </a:rPr>
              <a:t>Transverse and longitudinal tomography</a:t>
            </a:r>
            <a:endParaRPr lang="zh-CN" altLang="en-US" sz="2800" dirty="0">
              <a:solidFill>
                <a:srgbClr val="4545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C2B7BD-E3AF-D645-977C-66D1209017FC}"/>
                  </a:ext>
                </a:extLst>
              </p:cNvPr>
              <p:cNvSpPr txBox="1"/>
              <p:nvPr/>
            </p:nvSpPr>
            <p:spPr>
              <a:xfrm>
                <a:off x="942535" y="4975369"/>
                <a:ext cx="10635175" cy="109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4545FF"/>
                    </a:solidFill>
                  </a:rPr>
                  <a:t>Volume emission, selected with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rgbClr val="4545FF"/>
                    </a:solidFill>
                  </a:rPr>
                  <a:t> or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𝒋𝒆𝒕</m:t>
                        </m:r>
                      </m:sup>
                    </m:sSubSup>
                  </m:oMath>
                </a14:m>
                <a:endParaRPr lang="en-US" altLang="zh-CN" b="1" dirty="0">
                  <a:solidFill>
                    <a:srgbClr val="4545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4545FF"/>
                    </a:solidFill>
                  </a:rPr>
                  <a:t>Surface emission, selected with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rgbClr val="4545FF"/>
                    </a:solidFill>
                  </a:rPr>
                  <a:t>  --- tangential to surface  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Transverse tomography</a:t>
                </a:r>
              </a:p>
              <a:p>
                <a:r>
                  <a:rPr lang="en-US" altLang="zh-CN" b="1" dirty="0">
                    <a:solidFill>
                      <a:srgbClr val="4545FF"/>
                    </a:solidFill>
                  </a:rPr>
                  <a:t>                                                    or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𝒋𝒆𝒕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rgbClr val="4545FF"/>
                    </a:solidFill>
                  </a:rPr>
                  <a:t> --- perpendicular to surface  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Longitudinal tomography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C2B7BD-E3AF-D645-977C-66D12090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35" y="4975369"/>
                <a:ext cx="10635175" cy="1091774"/>
              </a:xfrm>
              <a:prstGeom prst="rect">
                <a:avLst/>
              </a:prstGeom>
              <a:blipFill>
                <a:blip r:embed="rId5"/>
                <a:stretch>
                  <a:fillRect l="-238" b="-5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5C7A09D-D569-CB43-BA89-ED8A167FF639}"/>
                  </a:ext>
                </a:extLst>
              </p:cNvPr>
              <p:cNvSpPr/>
              <p:nvPr/>
            </p:nvSpPr>
            <p:spPr>
              <a:xfrm>
                <a:off x="3843457" y="840016"/>
                <a:ext cx="1500411" cy="39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altLang="zh-CN" sz="1600" i="1" smtClean="0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sz="1600" b="0" i="1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  <m:t>𝑗𝑒𝑡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rgbClr val="4545FF"/>
                          </a:solidFill>
                          <a:latin typeface="Cambria Math" panose="02040503050406030204" pitchFamily="18" charset="0"/>
                        </a:rPr>
                        <m:t>&gt;30 </m:t>
                      </m:r>
                      <m:r>
                        <a:rPr lang="en-US" altLang="zh-CN" sz="1600" b="0" i="1" smtClean="0">
                          <a:solidFill>
                            <a:srgbClr val="4545FF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5C7A09D-D569-CB43-BA89-ED8A167FF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57" y="840016"/>
                <a:ext cx="1500411" cy="392030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3BEAB5E-ADF2-114B-ABF6-BCBD4C517490}"/>
                  </a:ext>
                </a:extLst>
              </p:cNvPr>
              <p:cNvSpPr/>
              <p:nvPr/>
            </p:nvSpPr>
            <p:spPr>
              <a:xfrm>
                <a:off x="8933621" y="893940"/>
                <a:ext cx="1006429" cy="362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0" smtClean="0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1600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altLang="zh-CN" sz="1600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altLang="zh-CN" sz="1600" b="0" i="0" smtClean="0">
                          <a:solidFill>
                            <a:srgbClr val="4545FF"/>
                          </a:solidFill>
                          <a:latin typeface="Cambria Math" panose="02040503050406030204" pitchFamily="18" charset="0"/>
                        </a:rPr>
                        <m:t>|&lt;1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3BEAB5E-ADF2-114B-ABF6-BCBD4C517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621" y="893940"/>
                <a:ext cx="1006429" cy="362728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B00AEF6B-134F-B841-B889-36F0AEB6E3DE}"/>
              </a:ext>
            </a:extLst>
          </p:cNvPr>
          <p:cNvSpPr/>
          <p:nvPr/>
        </p:nvSpPr>
        <p:spPr>
          <a:xfrm>
            <a:off x="7858049" y="983023"/>
            <a:ext cx="308603" cy="328885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F8AC4F4-2528-EB43-8680-1A5991A8D740}"/>
              </a:ext>
            </a:extLst>
          </p:cNvPr>
          <p:cNvSpPr/>
          <p:nvPr/>
        </p:nvSpPr>
        <p:spPr>
          <a:xfrm>
            <a:off x="1903591" y="910861"/>
            <a:ext cx="308603" cy="328885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>
            <a:extLst>
              <a:ext uri="{FF2B5EF4-FFF2-40B4-BE49-F238E27FC236}">
                <a16:creationId xmlns:a16="http://schemas.microsoft.com/office/drawing/2014/main" id="{16AE60BC-4302-DD44-BBA6-5E443A21CE59}"/>
              </a:ext>
            </a:extLst>
          </p:cNvPr>
          <p:cNvSpPr/>
          <p:nvPr/>
        </p:nvSpPr>
        <p:spPr>
          <a:xfrm>
            <a:off x="3180762" y="1295581"/>
            <a:ext cx="653321" cy="392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6F3DA856-C3A6-3F43-9EF0-4D113BC6FC74}"/>
              </a:ext>
            </a:extLst>
          </p:cNvPr>
          <p:cNvSpPr/>
          <p:nvPr/>
        </p:nvSpPr>
        <p:spPr>
          <a:xfrm rot="10800000">
            <a:off x="1807294" y="1298735"/>
            <a:ext cx="653321" cy="392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9DA4F53-1BCB-4F4C-A993-C9E689F9294B}"/>
                  </a:ext>
                </a:extLst>
              </p:cNvPr>
              <p:cNvSpPr/>
              <p:nvPr/>
            </p:nvSpPr>
            <p:spPr>
              <a:xfrm>
                <a:off x="1268367" y="1116250"/>
                <a:ext cx="5902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zh-CN" altLang="en-US" sz="36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9DA4F53-1BCB-4F4C-A993-C9E689F92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67" y="1116250"/>
                <a:ext cx="590225" cy="646331"/>
              </a:xfrm>
              <a:prstGeom prst="rect">
                <a:avLst/>
              </a:prstGeom>
              <a:blipFill>
                <a:blip r:embed="rId8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CB21EB5A-E35E-1846-A433-FE9B1C411387}"/>
              </a:ext>
            </a:extLst>
          </p:cNvPr>
          <p:cNvSpPr/>
          <p:nvPr/>
        </p:nvSpPr>
        <p:spPr>
          <a:xfrm>
            <a:off x="3857479" y="1169228"/>
            <a:ext cx="65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jet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011E6E27-CB4E-584C-8829-6CF102774BD3}"/>
              </a:ext>
            </a:extLst>
          </p:cNvPr>
          <p:cNvSpPr/>
          <p:nvPr/>
        </p:nvSpPr>
        <p:spPr>
          <a:xfrm>
            <a:off x="8279912" y="1343051"/>
            <a:ext cx="653321" cy="392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右箭头 17">
            <a:extLst>
              <a:ext uri="{FF2B5EF4-FFF2-40B4-BE49-F238E27FC236}">
                <a16:creationId xmlns:a16="http://schemas.microsoft.com/office/drawing/2014/main" id="{5EC2A81F-075D-BE4F-8AC3-E7340FB2906C}"/>
              </a:ext>
            </a:extLst>
          </p:cNvPr>
          <p:cNvSpPr/>
          <p:nvPr/>
        </p:nvSpPr>
        <p:spPr>
          <a:xfrm rot="10800000">
            <a:off x="6906444" y="1346205"/>
            <a:ext cx="653321" cy="392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C0ADC84-D103-5C49-921B-136F65BF2F41}"/>
                  </a:ext>
                </a:extLst>
              </p:cNvPr>
              <p:cNvSpPr/>
              <p:nvPr/>
            </p:nvSpPr>
            <p:spPr>
              <a:xfrm>
                <a:off x="6367517" y="1163720"/>
                <a:ext cx="5902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zh-CN" altLang="en-US" sz="36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C0ADC84-D103-5C49-921B-136F65BF2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17" y="1163720"/>
                <a:ext cx="590225" cy="646331"/>
              </a:xfrm>
              <a:prstGeom prst="rect">
                <a:avLst/>
              </a:prstGeom>
              <a:blipFill>
                <a:blip r:embed="rId9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4BAC6CA6-FCCD-6C49-90A8-CB6094E9B146}"/>
              </a:ext>
            </a:extLst>
          </p:cNvPr>
          <p:cNvSpPr/>
          <p:nvPr/>
        </p:nvSpPr>
        <p:spPr>
          <a:xfrm>
            <a:off x="8956629" y="1216698"/>
            <a:ext cx="65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jet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18C28655-B462-F14C-8F58-F314C097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9EA68B-30EE-BB41-ACCF-0EAF7072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3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F5245D7F-DA7E-4471-824D-67070251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C2C16F0-6E90-4E23-876C-EEBC30C9E781}"/>
                  </a:ext>
                </a:extLst>
              </p:cNvPr>
              <p:cNvSpPr txBox="1"/>
              <p:nvPr/>
            </p:nvSpPr>
            <p:spPr>
              <a:xfrm>
                <a:off x="6096000" y="1272694"/>
                <a:ext cx="5781040" cy="4476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4545FF"/>
                    </a:solidFill>
                  </a:rPr>
                  <a:t>“Fat” jet: </a:t>
                </a:r>
              </a:p>
              <a:p>
                <a:r>
                  <a:rPr lang="en-US" altLang="zh-CN" sz="2400" b="1" dirty="0">
                    <a:solidFill>
                      <a:srgbClr val="4545FF"/>
                    </a:solidFill>
                  </a:rPr>
                  <a:t>    because of volume emissions, </a:t>
                </a:r>
              </a:p>
              <a:p>
                <a:r>
                  <a:rPr lang="en-US" altLang="zh-CN" sz="2400" b="1" dirty="0">
                    <a:solidFill>
                      <a:srgbClr val="4545FF"/>
                    </a:solidFill>
                  </a:rPr>
                  <a:t>    selected with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rgbClr val="4545FF"/>
                    </a:solidFill>
                  </a:rPr>
                  <a:t> +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𝑗𝑒𝑡</m:t>
                        </m:r>
                      </m:sup>
                    </m:sSubSup>
                  </m:oMath>
                </a14:m>
                <a:endParaRPr lang="en-US" altLang="zh-CN" sz="2400" b="1" dirty="0">
                  <a:solidFill>
                    <a:srgbClr val="4545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b="1" dirty="0">
                  <a:solidFill>
                    <a:srgbClr val="4545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4545FF"/>
                    </a:solidFill>
                  </a:rPr>
                  <a:t>“Thin” jet: </a:t>
                </a:r>
              </a:p>
              <a:p>
                <a:r>
                  <a:rPr lang="en-US" altLang="zh-CN" sz="2400" b="1" dirty="0">
                    <a:solidFill>
                      <a:srgbClr val="4545FF"/>
                    </a:solidFill>
                  </a:rPr>
                  <a:t>    because of surface emissions, </a:t>
                </a:r>
              </a:p>
              <a:p>
                <a:r>
                  <a:rPr lang="en-US" altLang="zh-CN" sz="2400" b="1" dirty="0">
                    <a:solidFill>
                      <a:srgbClr val="4545FF"/>
                    </a:solidFill>
                  </a:rPr>
                  <a:t>    selected with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rgbClr val="4545FF"/>
                    </a:solidFill>
                  </a:rPr>
                  <a:t> +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𝑗𝑒𝑡</m:t>
                        </m:r>
                      </m:sup>
                    </m:sSubSup>
                  </m:oMath>
                </a14:m>
                <a:endParaRPr lang="en-US" altLang="zh-CN" sz="2400" b="1" dirty="0">
                  <a:solidFill>
                    <a:srgbClr val="4545FF"/>
                  </a:solidFill>
                </a:endParaRPr>
              </a:p>
              <a:p>
                <a:endParaRPr lang="en-US" altLang="zh-CN" sz="2400" b="1" dirty="0">
                  <a:solidFill>
                    <a:srgbClr val="4545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4545FF"/>
                    </a:solidFill>
                  </a:rPr>
                  <a:t>Other jets, e.g.:</a:t>
                </a:r>
              </a:p>
              <a:p>
                <a:r>
                  <a:rPr lang="en-US" altLang="zh-CN" sz="2400" b="1" dirty="0">
                    <a:solidFill>
                      <a:srgbClr val="4545FF"/>
                    </a:solidFill>
                  </a:rPr>
                  <a:t>   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rgbClr val="4545FF"/>
                    </a:solidFill>
                  </a:rPr>
                  <a:t> +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𝑗𝑒𝑡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rgbClr val="4545FF"/>
                    </a:solidFill>
                  </a:rPr>
                  <a:t>,</a:t>
                </a:r>
              </a:p>
              <a:p>
                <a:r>
                  <a:rPr lang="en-US" altLang="zh-CN" sz="2400" b="1" dirty="0">
                    <a:solidFill>
                      <a:srgbClr val="4545FF"/>
                    </a:solidFill>
                  </a:rPr>
                  <a:t>   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rgbClr val="4545FF"/>
                    </a:solidFill>
                  </a:rPr>
                  <a:t> +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𝑗𝑒𝑡</m:t>
                        </m:r>
                      </m:sup>
                    </m:sSubSup>
                  </m:oMath>
                </a14:m>
                <a:endParaRPr lang="en-US" altLang="zh-CN" sz="2400" b="1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C2C16F0-6E90-4E23-876C-EEBC30C9E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72694"/>
                <a:ext cx="5781040" cy="4476097"/>
              </a:xfrm>
              <a:prstGeom prst="rect">
                <a:avLst/>
              </a:prstGeom>
              <a:blipFill>
                <a:blip r:embed="rId3"/>
                <a:stretch>
                  <a:fillRect l="-1538" t="-847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566928" y="154593"/>
            <a:ext cx="8788086" cy="93718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4545FF"/>
                </a:solidFill>
                <a:latin typeface="+mn-lt"/>
                <a:ea typeface="+mn-ea"/>
                <a:cs typeface="+mn-cs"/>
              </a:rPr>
              <a:t>Medium-modified jet shapes </a:t>
            </a:r>
            <a:br>
              <a:rPr lang="en-US" altLang="zh-CN" sz="2800" b="1" dirty="0">
                <a:solidFill>
                  <a:srgbClr val="4545FF"/>
                </a:solidFill>
                <a:latin typeface="+mn-lt"/>
                <a:ea typeface="+mn-ea"/>
                <a:cs typeface="+mn-cs"/>
              </a:rPr>
            </a:br>
            <a:r>
              <a:rPr lang="en-US" altLang="zh-CN" sz="2800" b="1" dirty="0">
                <a:solidFill>
                  <a:srgbClr val="4545FF"/>
                </a:solidFill>
                <a:latin typeface="+mn-lt"/>
                <a:ea typeface="+mn-ea"/>
                <a:cs typeface="+mn-cs"/>
              </a:rPr>
              <a:t>           via transverse and longitudinal tomography </a:t>
            </a:r>
            <a:endParaRPr lang="zh-CN" altLang="en-US" sz="2800" b="1" dirty="0">
              <a:solidFill>
                <a:srgbClr val="4545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697635-9F89-4023-8431-74F3043475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8" r="8651" b="4653"/>
          <a:stretch/>
        </p:blipFill>
        <p:spPr>
          <a:xfrm>
            <a:off x="56980" y="1058563"/>
            <a:ext cx="5781040" cy="5386136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45EF8F-EFB3-C74C-B360-D409B7BD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5FF189-0180-8B4B-B9DE-ABE763CC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00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0F6E5-818D-4FD8-930D-76BF678A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0" y="239001"/>
            <a:ext cx="8033659" cy="1106324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4545FF"/>
                </a:solidFill>
              </a:rPr>
              <a:t>Summary</a:t>
            </a:r>
            <a:endParaRPr lang="zh-CN" altLang="en-US" sz="4000" b="1" dirty="0">
              <a:solidFill>
                <a:srgbClr val="4545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1A54C2-1103-4172-9C90-DA2E193A57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213" y="1368783"/>
                <a:ext cx="11532475" cy="398259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400" dirty="0"/>
                  <a:t>We study medium-modified jet shape via transverse and longitudinal tomography of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400" dirty="0"/>
                  <a:t>-jets in heavy ion collisions.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8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400" dirty="0"/>
                  <a:t>Asymmetry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acc>
                          <m:accPr>
                            <m:chr m:val="⃗"/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altLang="zh-CN" sz="2400" dirty="0"/>
                  <a:t> selection for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400" dirty="0"/>
                  <a:t>-jets gives a transverse tomography, while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𝑗𝑒𝑡</m:t>
                        </m:r>
                      </m:sup>
                    </m:sSubSup>
                  </m:oMath>
                </a14:m>
                <a:r>
                  <a:rPr lang="en-US" altLang="zh-CN" sz="2400" dirty="0"/>
                  <a:t> selection for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400" dirty="0"/>
                  <a:t>-jets gives a longitudinal tomography: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2D localizations</a:t>
                </a:r>
                <a:r>
                  <a:rPr lang="en-US" altLang="zh-CN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8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400" dirty="0"/>
                  <a:t>Due to gradient tomography of JQ,</a:t>
                </a:r>
                <a:r>
                  <a:rPr lang="en-US" altLang="zh-CN" sz="2400" b="1" dirty="0">
                    <a:solidFill>
                      <a:srgbClr val="4545FF"/>
                    </a:solidFill>
                  </a:rPr>
                  <a:t> </a:t>
                </a:r>
                <a:r>
                  <a:rPr lang="en-US" altLang="zh-CN" sz="2400" dirty="0"/>
                  <a:t>a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fat</a:t>
                </a:r>
                <a:r>
                  <a:rPr lang="en-US" altLang="zh-CN" sz="2400" dirty="0"/>
                  <a:t> jet is gotten with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𝑗𝑒𝑡</m:t>
                        </m:r>
                      </m:sup>
                    </m:sSubSup>
                  </m:oMath>
                </a14:m>
                <a:r>
                  <a:rPr lang="en-US" altLang="zh-CN" sz="2400" dirty="0"/>
                  <a:t> from volume emission, while a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thin</a:t>
                </a:r>
                <a:r>
                  <a:rPr lang="en-US" altLang="zh-CN" sz="2400" dirty="0"/>
                  <a:t> jet with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𝑗𝑒𝑡</m:t>
                        </m:r>
                      </m:sup>
                    </m:sSubSup>
                  </m:oMath>
                </a14:m>
                <a:r>
                  <a:rPr lang="en-US" altLang="zh-CN" sz="2400" dirty="0"/>
                  <a:t> from surface emission of transverse or longitudinal tomography, respectively.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1A54C2-1103-4172-9C90-DA2E193A5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213" y="1368783"/>
                <a:ext cx="11532475" cy="3982591"/>
              </a:xfrm>
              <a:blipFill>
                <a:blip r:embed="rId3"/>
                <a:stretch>
                  <a:fillRect l="-660" t="-1597" r="-1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5CD52459-1FC6-474B-AA32-D48F106AECFF}"/>
              </a:ext>
            </a:extLst>
          </p:cNvPr>
          <p:cNvSpPr/>
          <p:nvPr/>
        </p:nvSpPr>
        <p:spPr>
          <a:xfrm>
            <a:off x="3536672" y="5525784"/>
            <a:ext cx="5147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rgbClr val="4545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for your attentions </a:t>
            </a:r>
            <a:r>
              <a:rPr lang="zh-CN" altLang="en-US" sz="3200" b="0" cap="none" spc="0" dirty="0">
                <a:ln w="0"/>
                <a:solidFill>
                  <a:srgbClr val="4545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！</a:t>
            </a: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6B2C53E7-2564-4940-B3F9-A07ACF39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3882A2-D2D2-F947-A9DE-67BE4307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B864C2-5E7D-9D47-8C7E-46D70A70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24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026C4EC-B116-4752-B4F2-938AC80ECA9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7396" y="4421925"/>
            <a:ext cx="4782529" cy="1966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2752" y="171339"/>
            <a:ext cx="6025332" cy="840229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4545FF"/>
                </a:solidFill>
              </a:rPr>
              <a:t>The LBT model</a:t>
            </a:r>
            <a:endParaRPr lang="zh-CN" altLang="en-US" sz="2800" b="1" dirty="0">
              <a:solidFill>
                <a:srgbClr val="4545FF"/>
              </a:solidFill>
            </a:endParaRPr>
          </a:p>
        </p:txBody>
      </p:sp>
      <p:pic>
        <p:nvPicPr>
          <p:cNvPr id="17" name="图片 16" descr="\documentclass{article}&#10;\usepackage{amsmath}&#10;\pagestyle{empty}&#10;\begin{document}&#10;\begin{align}&#10;\begin{split}&#10;&amp;p_a \cdot \partial f_a = \int \prod_{i=b,c,d} \frac{d^3 p_i}{2E_i (2\pi)^3} \frac{\gamma_b}{2}(f_c f_d - f_a f_b) |\mathcal{M}_{ab\rightarrow cd}|^2 \times S_2(\hat{s}, \hat{t}, \hat{u}){2\pi}^4 \delta^4 (p_a + p_b - p_c - p_d) \\&#10;&amp;S_2(\hat{s}, \hat{t}, \hat{u}) = \theta(\hat(s)\geq 2\mu^2_D) \theta(-\hat{s} + \mu^2_D\leq\hat{t}\leq -\mu^2_D), \quad \mu^2_D = \frac{3}{2}g^2 T^2 \nonumber&#10;\end{split}&#10;\end{align}&#10;&#10;\end{document}">
            <a:extLst>
              <a:ext uri="{FF2B5EF4-FFF2-40B4-BE49-F238E27FC236}">
                <a16:creationId xmlns:a16="http://schemas.microsoft.com/office/drawing/2014/main" id="{DDE336E4-C809-4F3D-AF7E-05CCCC44DE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0" y="1575872"/>
            <a:ext cx="11194123" cy="1495018"/>
          </a:xfrm>
          <a:prstGeom prst="rect">
            <a:avLst/>
          </a:prstGeom>
        </p:spPr>
      </p:pic>
      <p:pic>
        <p:nvPicPr>
          <p:cNvPr id="19" name="图片 18" descr="\documentclass{article}&#10;\usepackage{amsmath}&#10;\pagestyle{empty}&#10;\begin{document}&#10;&#10;\begin{equation}&#10;\Gamma^{el}_a = \frac{p\cdot u}{p_0}\sum_{bcd}\rho_b(x)\sigma_{ab\to cd} \nonumber&#10;\end{equation}&#10;&#10;&#10;\end{document}">
            <a:extLst>
              <a:ext uri="{FF2B5EF4-FFF2-40B4-BE49-F238E27FC236}">
                <a16:creationId xmlns:a16="http://schemas.microsoft.com/office/drawing/2014/main" id="{63374109-16F9-4B8E-A5CC-B81881727B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43" y="3166876"/>
            <a:ext cx="4113067" cy="82346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5A5BB47-7B76-4BE0-8C0E-62843FA9EFCB}"/>
              </a:ext>
            </a:extLst>
          </p:cNvPr>
          <p:cNvSpPr txBox="1"/>
          <p:nvPr/>
        </p:nvSpPr>
        <p:spPr>
          <a:xfrm>
            <a:off x="344214" y="1079681"/>
            <a:ext cx="486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Boltzmann transport equation: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6303368-5511-4803-92D2-1969C3D0E989}"/>
              </a:ext>
            </a:extLst>
          </p:cNvPr>
          <p:cNvSpPr txBox="1"/>
          <p:nvPr/>
        </p:nvSpPr>
        <p:spPr>
          <a:xfrm>
            <a:off x="344214" y="3166876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Elastic:</a:t>
            </a:r>
            <a:endParaRPr lang="zh-CN" altLang="en-US" sz="3200" dirty="0"/>
          </a:p>
        </p:txBody>
      </p:sp>
      <p:pic>
        <p:nvPicPr>
          <p:cNvPr id="31" name="图片 30" descr="\documentclass{article}&#10;\usepackage{amsmath}&#10;\pagestyle{empty}&#10;\begin{document}&#10;&#10;\begin{equation}&#10;\frac{d \Gamma^{inel}_a }{dzdk^2_{\perp}} = \frac{6\alpha_s P_a(Z)k^4_{\perp}}{\pi(k^2_{\perp} + z^2 m^2)^4} \frac{p\cdot u}{p_0}\hat{q}_a(x)\sin^2 \frac{\tau - \tau_i}{2\tau_f} \nonumber&#10;\end{equation}&#10;&#10;&#10;\end{document}">
            <a:extLst>
              <a:ext uri="{FF2B5EF4-FFF2-40B4-BE49-F238E27FC236}">
                <a16:creationId xmlns:a16="http://schemas.microsoft.com/office/drawing/2014/main" id="{DD5EF2F5-7E4A-4DFD-AA48-810FE5621A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26" y="4079513"/>
            <a:ext cx="5340126" cy="673559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0571814D-9093-43A1-817F-056ADF09F180}"/>
              </a:ext>
            </a:extLst>
          </p:cNvPr>
          <p:cNvSpPr txBox="1"/>
          <p:nvPr/>
        </p:nvSpPr>
        <p:spPr>
          <a:xfrm>
            <a:off x="322594" y="4074962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Inelastic:</a:t>
            </a:r>
            <a:endParaRPr lang="zh-CN" altLang="en-US" sz="32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5167331-D102-40A3-AAA2-6D582CB6E0A8}"/>
              </a:ext>
            </a:extLst>
          </p:cNvPr>
          <p:cNvSpPr txBox="1"/>
          <p:nvPr/>
        </p:nvSpPr>
        <p:spPr>
          <a:xfrm>
            <a:off x="513390" y="4984844"/>
            <a:ext cx="689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X.-F. Guo, and X.-N. Wang, Phys. Rev. Lett. 85 (2000) 3591-3594</a:t>
            </a:r>
            <a:br>
              <a:rPr lang="en-US" altLang="zh-CN" sz="1600" dirty="0">
                <a:solidFill>
                  <a:schemeClr val="accent1"/>
                </a:solidFill>
              </a:rPr>
            </a:br>
            <a:r>
              <a:rPr lang="en-US" altLang="zh-CN" sz="1600" dirty="0">
                <a:solidFill>
                  <a:schemeClr val="accent1"/>
                </a:solidFill>
              </a:rPr>
              <a:t>B.-W, Zhang, E.-K. Wang, and X.-N. Wang, Phys. Rev. Lett. 93 (2004) 072301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90BDB1A-3B05-443E-ADDA-FBC0E81F033C}"/>
              </a:ext>
            </a:extLst>
          </p:cNvPr>
          <p:cNvSpPr txBox="1"/>
          <p:nvPr/>
        </p:nvSpPr>
        <p:spPr>
          <a:xfrm>
            <a:off x="6110451" y="3272846"/>
            <a:ext cx="3305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J. </a:t>
            </a:r>
            <a:r>
              <a:rPr lang="en-US" altLang="zh-CN" sz="1600" dirty="0" err="1">
                <a:solidFill>
                  <a:schemeClr val="accent1"/>
                </a:solidFill>
              </a:rPr>
              <a:t>Auvinen</a:t>
            </a:r>
            <a:r>
              <a:rPr lang="en-US" altLang="zh-CN" sz="1600" dirty="0">
                <a:solidFill>
                  <a:schemeClr val="accent1"/>
                </a:solidFill>
              </a:rPr>
              <a:t>, K. J. </a:t>
            </a:r>
            <a:r>
              <a:rPr lang="en-US" altLang="zh-CN" sz="1600" dirty="0" err="1">
                <a:solidFill>
                  <a:schemeClr val="accent1"/>
                </a:solidFill>
              </a:rPr>
              <a:t>Eskola</a:t>
            </a:r>
            <a:r>
              <a:rPr lang="en-US" altLang="zh-CN" sz="1600" dirty="0">
                <a:solidFill>
                  <a:schemeClr val="accent1"/>
                </a:solidFill>
              </a:rPr>
              <a:t>, and T. </a:t>
            </a:r>
            <a:r>
              <a:rPr lang="en-US" altLang="zh-CN" sz="1600" dirty="0" err="1">
                <a:solidFill>
                  <a:schemeClr val="accent1"/>
                </a:solidFill>
              </a:rPr>
              <a:t>Renk</a:t>
            </a:r>
            <a:r>
              <a:rPr lang="en-US" altLang="zh-CN" sz="1600" dirty="0">
                <a:solidFill>
                  <a:schemeClr val="accent1"/>
                </a:solidFill>
              </a:rPr>
              <a:t>,</a:t>
            </a:r>
          </a:p>
          <a:p>
            <a:r>
              <a:rPr lang="en-US" altLang="zh-CN" sz="1600" dirty="0">
                <a:solidFill>
                  <a:schemeClr val="accent1"/>
                </a:solidFill>
              </a:rPr>
              <a:t>Phys. Rev. C 82 (2010) 024906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4ACDC65-3E73-4BAD-8034-88A6A8494C45}"/>
              </a:ext>
            </a:extLst>
          </p:cNvPr>
          <p:cNvSpPr txBox="1"/>
          <p:nvPr/>
        </p:nvSpPr>
        <p:spPr>
          <a:xfrm>
            <a:off x="8610600" y="2495686"/>
            <a:ext cx="3565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Y. He, T. Luo, X.-N. Wang, and Y. Zhu, </a:t>
            </a:r>
          </a:p>
          <a:p>
            <a:r>
              <a:rPr lang="en-US" altLang="zh-CN" sz="1600" dirty="0">
                <a:solidFill>
                  <a:schemeClr val="accent1"/>
                </a:solidFill>
              </a:rPr>
              <a:t>Phys. Rev. C 97 (2018) 1, 019902 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52278248-BE1B-43FE-AE8C-A4E5BFA5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21F0FA-1026-B846-9565-948ED78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176FED-4F04-0547-9333-05FDC8BE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34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CC5883-6BEC-4881-8AF7-F485F033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285" y="365125"/>
            <a:ext cx="3993005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4545FF"/>
                </a:solidFill>
              </a:rPr>
              <a:t>Outline</a:t>
            </a:r>
            <a:endParaRPr lang="zh-CN" altLang="en-US" sz="4000" b="1" dirty="0">
              <a:solidFill>
                <a:srgbClr val="4545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AA3EE33-CE4B-47D7-A1A2-8A8690B09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47161" y="1450428"/>
                <a:ext cx="6637348" cy="472653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  Introduction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  LBT transport model for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-jets in HIC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/>
                  <a:t>        Jet shape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gradient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 asymmetry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p>
                    </m:sSubSup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  Medium-modified jet shapes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/>
                  <a:t>        Jet shape in transverse tomography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/>
                  <a:t>        Jet shape in longitudinal tomography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𝑗𝑒𝑡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  Summary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AA3EE33-CE4B-47D7-A1A2-8A8690B09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7161" y="1450428"/>
                <a:ext cx="6637348" cy="4726535"/>
              </a:xfrm>
              <a:blipFill>
                <a:blip r:embed="rId3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83852E-E4C9-4B60-9E3A-9BAB116BB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4EAD9A-55FE-E540-942A-C1DA03A0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CD9665-6E7E-8B43-AA7B-21807597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38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>
            <a:extLst>
              <a:ext uri="{FF2B5EF4-FFF2-40B4-BE49-F238E27FC236}">
                <a16:creationId xmlns:a16="http://schemas.microsoft.com/office/drawing/2014/main" id="{415ED8D3-C672-481B-82A2-6E09EAB09AD0}"/>
              </a:ext>
            </a:extLst>
          </p:cNvPr>
          <p:cNvGrpSpPr>
            <a:grpSpLocks noChangeAspect="1"/>
          </p:cNvGrpSpPr>
          <p:nvPr/>
        </p:nvGrpSpPr>
        <p:grpSpPr>
          <a:xfrm>
            <a:off x="1020365" y="485607"/>
            <a:ext cx="5287702" cy="4754016"/>
            <a:chOff x="1781400" y="1284704"/>
            <a:chExt cx="3598868" cy="3235636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A28E771A-D977-45A9-BF77-00EA68B884B6}"/>
                </a:ext>
              </a:extLst>
            </p:cNvPr>
            <p:cNvGrpSpPr/>
            <p:nvPr/>
          </p:nvGrpSpPr>
          <p:grpSpPr>
            <a:xfrm>
              <a:off x="1781400" y="1630680"/>
              <a:ext cx="3346860" cy="2889660"/>
              <a:chOff x="1781400" y="920340"/>
              <a:chExt cx="3600000" cy="3600000"/>
            </a:xfrm>
          </p:grpSpPr>
          <p:cxnSp>
            <p:nvCxnSpPr>
              <p:cNvPr id="8" name="直接箭头连接符 7">
                <a:extLst>
                  <a:ext uri="{FF2B5EF4-FFF2-40B4-BE49-F238E27FC236}">
                    <a16:creationId xmlns:a16="http://schemas.microsoft.com/office/drawing/2014/main" id="{ABCC754B-E41E-4708-8FF2-9CD5DDFBC39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1781400" y="2720340"/>
                <a:ext cx="360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2F8847C8-E053-4E44-A348-6C8E7B86E4C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1781400" y="2720340"/>
                <a:ext cx="360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D30F2C98-AD93-4DFB-9C62-0C58970E1C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4457" y="1438658"/>
                <a:ext cx="2913883" cy="252526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60345092-7451-493A-9CF6-D8A0E0767B21}"/>
                </a:ext>
              </a:extLst>
            </p:cNvPr>
            <p:cNvSpPr txBox="1"/>
            <p:nvPr/>
          </p:nvSpPr>
          <p:spPr>
            <a:xfrm>
              <a:off x="5087114" y="2875552"/>
              <a:ext cx="293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3283D44E-2F2B-49C4-8878-DE30C6A10A3D}"/>
                </a:ext>
              </a:extLst>
            </p:cNvPr>
            <p:cNvSpPr txBox="1"/>
            <p:nvPr/>
          </p:nvSpPr>
          <p:spPr>
            <a:xfrm>
              <a:off x="3308251" y="1284704"/>
              <a:ext cx="293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4DA027EF-ECD2-4438-8C77-B350C30F8745}"/>
              </a:ext>
            </a:extLst>
          </p:cNvPr>
          <p:cNvGrpSpPr>
            <a:grpSpLocks noChangeAspect="1"/>
          </p:cNvGrpSpPr>
          <p:nvPr/>
        </p:nvGrpSpPr>
        <p:grpSpPr>
          <a:xfrm>
            <a:off x="2745047" y="1941044"/>
            <a:ext cx="2196460" cy="1164684"/>
            <a:chOff x="2650228" y="2206784"/>
            <a:chExt cx="1937012" cy="1027112"/>
          </a:xfrm>
        </p:grpSpPr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4CB824D8-657A-4411-98FB-FE17470D38BE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650228" y="2206785"/>
              <a:ext cx="1281683" cy="508792"/>
            </a:xfrm>
            <a:prstGeom prst="line">
              <a:avLst/>
            </a:prstGeom>
            <a:ln w="2540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33CBE90C-5765-4B60-856F-14C675DC62F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650228" y="2715577"/>
              <a:ext cx="1281683" cy="518319"/>
            </a:xfrm>
            <a:prstGeom prst="line">
              <a:avLst/>
            </a:prstGeom>
            <a:ln w="2540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D137AB4-7E6E-46F4-ABE2-A24CEC5C6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5699" y="2206784"/>
              <a:ext cx="518152" cy="102711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C0532C80-103F-45E2-8657-B333BFCB00EF}"/>
                </a:ext>
              </a:extLst>
            </p:cNvPr>
            <p:cNvCxnSpPr>
              <a:cxnSpLocks noChangeAspect="1"/>
              <a:endCxn id="96" idx="2"/>
            </p:cNvCxnSpPr>
            <p:nvPr/>
          </p:nvCxnSpPr>
          <p:spPr>
            <a:xfrm>
              <a:off x="2712720" y="2715577"/>
              <a:ext cx="982979" cy="4763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C23EEBB3-4D73-4A8B-9C48-1856343A54AC}"/>
                </a:ext>
              </a:extLst>
            </p:cNvPr>
            <p:cNvCxnSpPr>
              <a:cxnSpLocks noChangeAspect="1"/>
              <a:stCxn id="96" idx="2"/>
            </p:cNvCxnSpPr>
            <p:nvPr/>
          </p:nvCxnSpPr>
          <p:spPr>
            <a:xfrm flipV="1">
              <a:off x="3695699" y="2713196"/>
              <a:ext cx="891541" cy="714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FBC01C37-0A37-41AE-BE6C-0F7C5F6F9307}"/>
              </a:ext>
            </a:extLst>
          </p:cNvPr>
          <p:cNvGrpSpPr/>
          <p:nvPr/>
        </p:nvGrpSpPr>
        <p:grpSpPr>
          <a:xfrm>
            <a:off x="6262567" y="601070"/>
            <a:ext cx="5116140" cy="4599770"/>
            <a:chOff x="1781400" y="1284704"/>
            <a:chExt cx="3598868" cy="3235636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7ED295A6-BF51-4275-87F9-5C312A33095C}"/>
                </a:ext>
              </a:extLst>
            </p:cNvPr>
            <p:cNvGrpSpPr/>
            <p:nvPr/>
          </p:nvGrpSpPr>
          <p:grpSpPr>
            <a:xfrm>
              <a:off x="1781400" y="1630680"/>
              <a:ext cx="3346860" cy="2889660"/>
              <a:chOff x="1781400" y="920340"/>
              <a:chExt cx="3600000" cy="3600000"/>
            </a:xfrm>
          </p:grpSpPr>
          <p:cxnSp>
            <p:nvCxnSpPr>
              <p:cNvPr id="84" name="直接箭头连接符 83">
                <a:extLst>
                  <a:ext uri="{FF2B5EF4-FFF2-40B4-BE49-F238E27FC236}">
                    <a16:creationId xmlns:a16="http://schemas.microsoft.com/office/drawing/2014/main" id="{203BFDAA-B117-4FF5-BA6F-F892218ACA0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1781400" y="2720340"/>
                <a:ext cx="360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箭头连接符 84">
                <a:extLst>
                  <a:ext uri="{FF2B5EF4-FFF2-40B4-BE49-F238E27FC236}">
                    <a16:creationId xmlns:a16="http://schemas.microsoft.com/office/drawing/2014/main" id="{26FEFA44-C06D-4A33-BD18-442398C53EF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1781400" y="2720340"/>
                <a:ext cx="360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8DC4BFC4-20D2-4BEA-A5FD-5C290AB56A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4457" y="1438658"/>
                <a:ext cx="2913883" cy="252526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A3879C7A-FD35-494B-B54C-4DDA385824EC}"/>
                </a:ext>
              </a:extLst>
            </p:cNvPr>
            <p:cNvSpPr txBox="1"/>
            <p:nvPr/>
          </p:nvSpPr>
          <p:spPr>
            <a:xfrm>
              <a:off x="5087114" y="2875552"/>
              <a:ext cx="293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69098C59-5604-4A32-860B-586BA6D1CB2E}"/>
                </a:ext>
              </a:extLst>
            </p:cNvPr>
            <p:cNvSpPr txBox="1"/>
            <p:nvPr/>
          </p:nvSpPr>
          <p:spPr>
            <a:xfrm>
              <a:off x="3308251" y="1284704"/>
              <a:ext cx="293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4619176-EFDE-40F0-AF5F-B1CA0BF35E1D}"/>
              </a:ext>
            </a:extLst>
          </p:cNvPr>
          <p:cNvGrpSpPr/>
          <p:nvPr/>
        </p:nvGrpSpPr>
        <p:grpSpPr>
          <a:xfrm>
            <a:off x="7366313" y="2023872"/>
            <a:ext cx="2642442" cy="1150890"/>
            <a:chOff x="7817417" y="2136055"/>
            <a:chExt cx="1936183" cy="841180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630DE853-277A-4B9A-A452-A99998234A39}"/>
                </a:ext>
              </a:extLst>
            </p:cNvPr>
            <p:cNvGrpSpPr>
              <a:grpSpLocks noChangeAspect="1"/>
            </p:cNvGrpSpPr>
            <p:nvPr/>
          </p:nvGrpSpPr>
          <p:grpSpPr>
            <a:xfrm rot="20809890">
              <a:off x="7817417" y="2136055"/>
              <a:ext cx="1586367" cy="841180"/>
              <a:chOff x="2650228" y="2206784"/>
              <a:chExt cx="1937012" cy="1027112"/>
            </a:xfrm>
          </p:grpSpPr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BB63C1D5-195B-4008-BC6C-BA9701384DB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2650228" y="2206785"/>
                <a:ext cx="1281683" cy="50879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41C02DF3-D082-4265-BA73-A835A80B9BD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2650228" y="2715577"/>
                <a:ext cx="1281683" cy="51831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6059521B-FD63-4477-8656-5BF7AB99D0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5699" y="2206784"/>
                <a:ext cx="518152" cy="102711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B6C26F04-3BC4-4B58-9F1D-DB6030422C3A}"/>
                  </a:ext>
                </a:extLst>
              </p:cNvPr>
              <p:cNvCxnSpPr>
                <a:cxnSpLocks noChangeAspect="1"/>
                <a:endCxn id="90" idx="2"/>
              </p:cNvCxnSpPr>
              <p:nvPr/>
            </p:nvCxnSpPr>
            <p:spPr>
              <a:xfrm>
                <a:off x="2712720" y="2715577"/>
                <a:ext cx="982979" cy="4763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>
                <a:extLst>
                  <a:ext uri="{FF2B5EF4-FFF2-40B4-BE49-F238E27FC236}">
                    <a16:creationId xmlns:a16="http://schemas.microsoft.com/office/drawing/2014/main" id="{1B791149-8780-4CDF-A585-CCB6F6D3B885}"/>
                  </a:ext>
                </a:extLst>
              </p:cNvPr>
              <p:cNvCxnSpPr>
                <a:cxnSpLocks noChangeAspect="1"/>
                <a:stCxn id="90" idx="2"/>
              </p:cNvCxnSpPr>
              <p:nvPr/>
            </p:nvCxnSpPr>
            <p:spPr>
              <a:xfrm flipV="1">
                <a:off x="3695699" y="2713196"/>
                <a:ext cx="891541" cy="714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C0152DF0-E13F-4CD9-B421-EE33F2167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6323" y="2712396"/>
              <a:ext cx="1877277" cy="2544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647FE392-A8EE-4453-B0DA-73D0E9B7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51EA62-B3C6-694A-9D89-F30D14F3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B6B92E-4BE7-E048-8C4B-4DF76318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62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C271A1-1A77-4133-965A-644F5072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1"/>
            <a:ext cx="11038490" cy="1106324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4545FF"/>
                </a:solidFill>
              </a:rPr>
              <a:t>Heavy-ion collisions</a:t>
            </a:r>
            <a:endParaRPr lang="zh-CN" altLang="en-US" sz="2800" b="1" dirty="0">
              <a:solidFill>
                <a:srgbClr val="4545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A97A5C8-EFE7-48FA-94B9-BD38CDFE6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068372"/>
                <a:ext cx="5599816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400" dirty="0"/>
                  <a:t>Quark Gluon Plasma (QGP) produced in heavy-ion collisions.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11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400" dirty="0"/>
                  <a:t>Jet quenching is an important probe to investigate QGP.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11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400" dirty="0"/>
                  <a:t>Jet transport coefficient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a parameter of jet quenching.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A97A5C8-EFE7-48FA-94B9-BD38CDFE6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068372"/>
                <a:ext cx="5599816" cy="4351338"/>
              </a:xfrm>
              <a:blipFill>
                <a:blip r:embed="rId4"/>
                <a:stretch>
                  <a:fillRect l="-1415" t="-980" r="-1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4607F7DD-9F1C-44A1-9646-E73896302FFA}"/>
              </a:ext>
            </a:extLst>
          </p:cNvPr>
          <p:cNvGrpSpPr/>
          <p:nvPr/>
        </p:nvGrpSpPr>
        <p:grpSpPr>
          <a:xfrm>
            <a:off x="216324" y="2238626"/>
            <a:ext cx="5695380" cy="2582183"/>
            <a:chOff x="434163" y="2595120"/>
            <a:chExt cx="5210175" cy="23622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BBC5674-739B-4DD7-A5AA-8EB4488AB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2623695"/>
              <a:ext cx="2838450" cy="233362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D48E016-1562-46C7-8E91-7DBC45C22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63" y="2595120"/>
              <a:ext cx="2371725" cy="2362200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6B411A5-FB7A-4BB8-B5DF-545C6ACC68DC}"/>
              </a:ext>
            </a:extLst>
          </p:cNvPr>
          <p:cNvSpPr txBox="1"/>
          <p:nvPr/>
        </p:nvSpPr>
        <p:spPr>
          <a:xfrm>
            <a:off x="580023" y="4831055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p-p collision          VS           A-A collision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FEFBCA-8CBD-4AE6-88B3-62DE4C800358}"/>
              </a:ext>
            </a:extLst>
          </p:cNvPr>
          <p:cNvSpPr txBox="1"/>
          <p:nvPr/>
        </p:nvSpPr>
        <p:spPr>
          <a:xfrm>
            <a:off x="6244284" y="5439815"/>
            <a:ext cx="5355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M. </a:t>
            </a:r>
            <a:r>
              <a:rPr lang="en-US" altLang="zh-CN" sz="1600" dirty="0" err="1">
                <a:solidFill>
                  <a:schemeClr val="accent1"/>
                </a:solidFill>
              </a:rPr>
              <a:t>Gyulassy</a:t>
            </a:r>
            <a:r>
              <a:rPr lang="en-US" altLang="zh-CN" sz="1600" dirty="0">
                <a:solidFill>
                  <a:schemeClr val="accent1"/>
                </a:solidFill>
              </a:rPr>
              <a:t> and M. Plumer, Phys. Lett. B 243, 432(1990)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14" name="图片 13" descr="\documentclass{article}&#10;\usepackage{amsmath}&#10;\pagestyle{empty}&#10;\begin{document}&#10;&#10;\begin{equation}&#10;\hat{q}_a (x) = \sum_{bcd} \rho_b (x) \int d\hat{t} q_\perp^2 \frac{d\sigma_{ab\rightarrow cd}}{d\hat{t}} \nonumber&#10;\end{equation}&#10;&#10;\end{document}">
            <a:extLst>
              <a:ext uri="{FF2B5EF4-FFF2-40B4-BE49-F238E27FC236}">
                <a16:creationId xmlns:a16="http://schemas.microsoft.com/office/drawing/2014/main" id="{3D9AFB13-FF80-4F91-840F-0D2C723DE2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2" t="-5702" r="-3812" b="-3797"/>
          <a:stretch/>
        </p:blipFill>
        <p:spPr>
          <a:xfrm>
            <a:off x="6604851" y="4510107"/>
            <a:ext cx="4582112" cy="834538"/>
          </a:xfrm>
          <a:prstGeom prst="rect">
            <a:avLst/>
          </a:prstGeom>
          <a:noFill/>
        </p:spPr>
      </p:pic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72C1853F-1914-4D19-A90E-A637C4C1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2CF7ED7-CE49-43B4-A87A-4609E3395455}"/>
                  </a:ext>
                </a:extLst>
              </p:cNvPr>
              <p:cNvSpPr/>
              <p:nvPr/>
            </p:nvSpPr>
            <p:spPr>
              <a:xfrm>
                <a:off x="269332" y="5950814"/>
                <a:ext cx="114794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zh-CN" b="1" dirty="0">
                    <a:solidFill>
                      <a:srgbClr val="4545FF"/>
                    </a:solidFill>
                  </a:rPr>
                  <a:t>The density is not uniform for the medium evolution, so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b="1" dirty="0">
                    <a:solidFill>
                      <a:srgbClr val="4545FF"/>
                    </a:solidFill>
                  </a:rPr>
                  <a:t> gradient gives a spatial distribution of JQ strength.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2CF7ED7-CE49-43B4-A87A-4609E3395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2" y="5950814"/>
                <a:ext cx="11479492" cy="369332"/>
              </a:xfrm>
              <a:prstGeom prst="rect">
                <a:avLst/>
              </a:prstGeom>
              <a:blipFill>
                <a:blip r:embed="rId8"/>
                <a:stretch>
                  <a:fillRect l="-331" t="-6667" r="-884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F1F30E-6458-974A-BD87-34E5AC90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65B2ED-B4CA-4049-909C-BA989203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2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7B91EE-1EC3-4F70-8F7C-CBA7330A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482" y="239001"/>
            <a:ext cx="10879207" cy="1106324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4545FF"/>
                </a:solidFill>
              </a:rPr>
              <a:t>Gradient tomography of jet quenching </a:t>
            </a:r>
            <a:endParaRPr lang="zh-CN" altLang="en-US" sz="2800" b="1" dirty="0">
              <a:solidFill>
                <a:srgbClr val="4545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119DEF-1D66-4D8D-B0A8-F7C7F3678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214" y="1450428"/>
                <a:ext cx="11532475" cy="490592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Gradient tomography of JQ is used to localize jet production points.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Photon-tagged jet deviates from the initial direction due to </a:t>
                </a:r>
                <a:r>
                  <a:rPr lang="en-US" altLang="zh-CN" sz="2400" dirty="0" err="1"/>
                  <a:t>parton</a:t>
                </a:r>
                <a:r>
                  <a:rPr lang="en-US" altLang="zh-CN" sz="2400" dirty="0"/>
                  <a:t> transports.</a:t>
                </a:r>
              </a:p>
              <a:p>
                <a:r>
                  <a:rPr lang="en-US" altLang="zh-CN" sz="2400" dirty="0"/>
                  <a:t>A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final</a:t>
                </a:r>
                <a:r>
                  <a:rPr lang="en-US" altLang="zh-CN" sz="2400" dirty="0"/>
                  <a:t> asymmetry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altLang="zh-CN" sz="2400" dirty="0"/>
                  <a:t> was introduced for the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initial</a:t>
                </a:r>
                <a:r>
                  <a:rPr lang="en-US" altLang="zh-CN" sz="2400" dirty="0"/>
                  <a:t> jet locations.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acc>
                          <m:accPr>
                            <m:chr m:val="⃗"/>
                            <m:ctrlPr>
                              <a:rPr lang="en-US" altLang="zh-CN" sz="2400" b="1" i="1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rgbClr val="4545FF"/>
                    </a:solidFill>
                  </a:rPr>
                  <a:t> selection gives a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transverse tomography </a:t>
                </a:r>
                <a:r>
                  <a:rPr lang="en-US" altLang="zh-CN" sz="2400" b="1" dirty="0">
                    <a:solidFill>
                      <a:srgbClr val="4545FF"/>
                    </a:solidFill>
                  </a:rPr>
                  <a:t>due to JQ gradient.</a:t>
                </a:r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119DEF-1D66-4D8D-B0A8-F7C7F3678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214" y="1450428"/>
                <a:ext cx="11532475" cy="4905922"/>
              </a:xfrm>
              <a:blipFill>
                <a:blip r:embed="rId3"/>
                <a:stretch>
                  <a:fillRect l="-660" t="-1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5BC4F95-749C-41F6-BCCA-07FB1B467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87" y="1885562"/>
            <a:ext cx="2920037" cy="24392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FFDD82-74B3-4B97-9415-A3D7BB6461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48" y="2053935"/>
            <a:ext cx="4616092" cy="183844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88DDDE0-9887-4D3A-AC35-504E7BAF3874}"/>
              </a:ext>
            </a:extLst>
          </p:cNvPr>
          <p:cNvSpPr/>
          <p:nvPr/>
        </p:nvSpPr>
        <p:spPr>
          <a:xfrm>
            <a:off x="997483" y="3999592"/>
            <a:ext cx="6735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Y. He, L.-G. Pang, and X.-N. Wang,  Phys. Rev. Lett. 125 (2020) 12, 122301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E0FEA0E3-0379-47C1-A119-BEDAD1D0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350B15-CD2D-B34C-B300-A1D61D18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03DA63-5A3A-B747-BCF0-5D026D9D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22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BA1871-1BF3-4E2A-A038-4A6EF6DD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108661"/>
            <a:ext cx="7100184" cy="745410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4545FF"/>
                </a:solidFill>
              </a:rPr>
              <a:t>Transverse and longitudinal localizations </a:t>
            </a:r>
            <a:endParaRPr lang="zh-CN" altLang="en-US" sz="2800" b="1" dirty="0">
              <a:solidFill>
                <a:srgbClr val="4545FF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C134DC-B0D5-428E-B157-D46C0634F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3" y="854071"/>
            <a:ext cx="3670018" cy="48351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B85BD7B-6553-448A-A1D2-17F38DB63DB4}"/>
              </a:ext>
            </a:extLst>
          </p:cNvPr>
          <p:cNvSpPr txBox="1"/>
          <p:nvPr/>
        </p:nvSpPr>
        <p:spPr>
          <a:xfrm>
            <a:off x="668212" y="5689173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H.-Z. Zhang, J. F. Owens, E.-K. Wang, </a:t>
            </a:r>
          </a:p>
          <a:p>
            <a:r>
              <a:rPr lang="en-US" altLang="zh-CN" sz="1600" dirty="0">
                <a:solidFill>
                  <a:schemeClr val="accent1"/>
                </a:solidFill>
              </a:rPr>
              <a:t>and X.-N. Wang, PRL103 (2009) 032302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2026F08-E07D-4D80-80E6-DF4F6C09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58288653-53E3-3447-9577-598CC73E47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4600" y="1094165"/>
                <a:ext cx="7353047" cy="505428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Surface emission appears for relatively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 dirty="0"/>
                  <a:t> hadrons,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              perpendicular to surface: </a:t>
                </a:r>
                <a:r>
                  <a:rPr lang="en-US" altLang="zh-CN" sz="2000" b="1" dirty="0">
                    <a:solidFill>
                      <a:srgbClr val="4545FF"/>
                    </a:solidFill>
                  </a:rPr>
                  <a:t>longitudinal tomography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2000" dirty="0">
                  <a:solidFill>
                    <a:srgbClr val="4545FF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2000" dirty="0">
                  <a:solidFill>
                    <a:srgbClr val="4545FF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2000" dirty="0">
                  <a:solidFill>
                    <a:srgbClr val="4545FF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2000" dirty="0">
                  <a:solidFill>
                    <a:srgbClr val="4545FF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Mapping the QGP properties with final observables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800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FF0000"/>
                    </a:solidFill>
                  </a:rPr>
                  <a:t>Motivation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- </a:t>
                </a:r>
                <a:r>
                  <a:rPr lang="en-US" altLang="zh-CN" sz="2000" b="1" dirty="0">
                    <a:solidFill>
                      <a:srgbClr val="4545FF"/>
                    </a:solidFill>
                  </a:rPr>
                  <a:t>Medium-modified jet shape via transverse and longitudinal tomography</a:t>
                </a:r>
                <a:endParaRPr lang="en-US" altLang="zh-CN" sz="2000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58288653-53E3-3447-9577-598CC73E4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4600" y="1094165"/>
                <a:ext cx="7353047" cy="5054280"/>
              </a:xfrm>
              <a:blipFill>
                <a:blip r:embed="rId4"/>
                <a:stretch>
                  <a:fillRect l="-517" t="-1253" r="-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6BACDD7C-C96C-854C-9BFB-320F180CCF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14030" r="55222" b="53511"/>
          <a:stretch/>
        </p:blipFill>
        <p:spPr>
          <a:xfrm>
            <a:off x="4681794" y="2328397"/>
            <a:ext cx="2275597" cy="21707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9F342BD-2338-124C-B571-A366CE4C88F4}"/>
              </a:ext>
            </a:extLst>
          </p:cNvPr>
          <p:cNvSpPr txBox="1"/>
          <p:nvPr/>
        </p:nvSpPr>
        <p:spPr>
          <a:xfrm>
            <a:off x="5678933" y="3246285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C</a:t>
            </a:r>
            <a:endParaRPr kumimoji="1" lang="zh-CN" altLang="en-US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2D51B17-47FE-F347-A2DA-264616A9C9A2}"/>
              </a:ext>
            </a:extLst>
          </p:cNvPr>
          <p:cNvSpPr txBox="1"/>
          <p:nvPr/>
        </p:nvSpPr>
        <p:spPr>
          <a:xfrm>
            <a:off x="6295070" y="2621298"/>
            <a:ext cx="324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B</a:t>
            </a:r>
            <a:endParaRPr kumimoji="1" lang="zh-CN" altLang="en-US" b="1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B48934B-0635-6144-929F-514DC1EC8B40}"/>
              </a:ext>
            </a:extLst>
          </p:cNvPr>
          <p:cNvSpPr txBox="1"/>
          <p:nvPr/>
        </p:nvSpPr>
        <p:spPr>
          <a:xfrm>
            <a:off x="6289941" y="3260870"/>
            <a:ext cx="3497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D</a:t>
            </a:r>
            <a:endParaRPr kumimoji="1" lang="zh-CN" altLang="en-US" b="1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0ABCA85-2D35-E24C-9822-1046736B651F}"/>
              </a:ext>
            </a:extLst>
          </p:cNvPr>
          <p:cNvSpPr txBox="1"/>
          <p:nvPr/>
        </p:nvSpPr>
        <p:spPr>
          <a:xfrm>
            <a:off x="5664713" y="2608914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A</a:t>
            </a:r>
            <a:endParaRPr kumimoji="1"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内容占位符 2">
                <a:extLst>
                  <a:ext uri="{FF2B5EF4-FFF2-40B4-BE49-F238E27FC236}">
                    <a16:creationId xmlns:a16="http://schemas.microsoft.com/office/drawing/2014/main" id="{EAB24168-4B38-E448-90FB-7FFED06628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4315" y="2267579"/>
                <a:ext cx="4483332" cy="23582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With respect to jet moving directions,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altLang="zh-CN" sz="2000" i="1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altLang="zh-CN" sz="2000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  <m:sup>
                                <m:acc>
                                  <m:accPr>
                                    <m:chr m:val="⃗"/>
                                    <m:ctrlPr>
                                      <a:rPr lang="en-US" altLang="zh-CN" sz="2000" i="1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acc>
                              </m:sup>
                            </m:sSubSup>
                            <m: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localizes</m:t>
                            </m:r>
                            <m: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transverse</m:t>
                            </m:r>
                            <m: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places</m:t>
                            </m:r>
                            <m: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,       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altLang="zh-CN" sz="2000" i="1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altLang="zh-CN" sz="2000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  <m:t>𝑗𝑒𝑡</m:t>
                                </m:r>
                              </m:sup>
                            </m:sSubSup>
                            <m: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localizes</m:t>
                            </m:r>
                            <m: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longitudinal</m:t>
                            </m:r>
                            <m: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places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000" dirty="0">
                  <a:solidFill>
                    <a:srgbClr val="4545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sz="2000" dirty="0"/>
                  <a:t>What is benefitted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from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 2D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localizations ?</a:t>
                </a:r>
              </a:p>
            </p:txBody>
          </p:sp>
        </mc:Choice>
        <mc:Fallback>
          <p:sp>
            <p:nvSpPr>
              <p:cNvPr id="41" name="内容占位符 2">
                <a:extLst>
                  <a:ext uri="{FF2B5EF4-FFF2-40B4-BE49-F238E27FC236}">
                    <a16:creationId xmlns:a16="http://schemas.microsoft.com/office/drawing/2014/main" id="{EAB24168-4B38-E448-90FB-7FFED0662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15" y="2267579"/>
                <a:ext cx="4483332" cy="2358209"/>
              </a:xfrm>
              <a:prstGeom prst="rect">
                <a:avLst/>
              </a:prstGeom>
              <a:blipFill>
                <a:blip r:embed="rId6"/>
                <a:stretch>
                  <a:fillRect l="-34463" t="-83333" r="-3107" b="-95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右箭头 41">
            <a:extLst>
              <a:ext uri="{FF2B5EF4-FFF2-40B4-BE49-F238E27FC236}">
                <a16:creationId xmlns:a16="http://schemas.microsoft.com/office/drawing/2014/main" id="{B66DA546-3C0A-134F-B60B-D2343BD8C115}"/>
              </a:ext>
            </a:extLst>
          </p:cNvPr>
          <p:cNvSpPr/>
          <p:nvPr/>
        </p:nvSpPr>
        <p:spPr>
          <a:xfrm>
            <a:off x="5934119" y="2047525"/>
            <a:ext cx="446894" cy="220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右箭头 42">
            <a:extLst>
              <a:ext uri="{FF2B5EF4-FFF2-40B4-BE49-F238E27FC236}">
                <a16:creationId xmlns:a16="http://schemas.microsoft.com/office/drawing/2014/main" id="{F7A4648F-6125-C446-89C5-7BD777A1B30B}"/>
              </a:ext>
            </a:extLst>
          </p:cNvPr>
          <p:cNvSpPr/>
          <p:nvPr/>
        </p:nvSpPr>
        <p:spPr>
          <a:xfrm rot="10800000">
            <a:off x="5145260" y="2050678"/>
            <a:ext cx="446894" cy="220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25B44DA-9082-7E44-8EF2-87D17C0A71CE}"/>
                  </a:ext>
                </a:extLst>
              </p:cNvPr>
              <p:cNvSpPr/>
              <p:nvPr/>
            </p:nvSpPr>
            <p:spPr>
              <a:xfrm>
                <a:off x="4804639" y="1888672"/>
                <a:ext cx="455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zh-CN" alt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325B44DA-9082-7E44-8EF2-87D17C0A7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39" y="1888672"/>
                <a:ext cx="455574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5A4EDC7F-9F83-B841-B0AE-3D54F38B1D32}"/>
              </a:ext>
            </a:extLst>
          </p:cNvPr>
          <p:cNvSpPr/>
          <p:nvPr/>
        </p:nvSpPr>
        <p:spPr>
          <a:xfrm>
            <a:off x="6344449" y="1896680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jet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日期占位符 13">
            <a:extLst>
              <a:ext uri="{FF2B5EF4-FFF2-40B4-BE49-F238E27FC236}">
                <a16:creationId xmlns:a16="http://schemas.microsoft.com/office/drawing/2014/main" id="{D92AC49E-2300-B741-A96A-3BAC1576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46" name="灯片编号占位符 45">
            <a:extLst>
              <a:ext uri="{FF2B5EF4-FFF2-40B4-BE49-F238E27FC236}">
                <a16:creationId xmlns:a16="http://schemas.microsoft.com/office/drawing/2014/main" id="{F4E2859B-7548-3B47-8889-D4FF5502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3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F69F0-864D-473D-8D05-7D24F1BF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14" y="239001"/>
            <a:ext cx="10782676" cy="1106324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4545FF"/>
                </a:solidFill>
              </a:rPr>
              <a:t>Model simulation of heavy ion collisions</a:t>
            </a:r>
            <a:endParaRPr lang="zh-CN" altLang="en-US" sz="2800" b="1" dirty="0">
              <a:solidFill>
                <a:srgbClr val="4545FF"/>
              </a:solidFill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FE17BBA-A4A1-4998-AD55-5AFA8D575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9375" y="1342402"/>
            <a:ext cx="5408532" cy="436258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B64CDAD-6454-4712-BAC5-CD23657644F4}"/>
              </a:ext>
            </a:extLst>
          </p:cNvPr>
          <p:cNvSpPr txBox="1"/>
          <p:nvPr/>
        </p:nvSpPr>
        <p:spPr>
          <a:xfrm>
            <a:off x="1480457" y="603068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F30F33-E884-4D68-A015-300F721EA3F1}"/>
              </a:ext>
            </a:extLst>
          </p:cNvPr>
          <p:cNvSpPr txBox="1"/>
          <p:nvPr/>
        </p:nvSpPr>
        <p:spPr>
          <a:xfrm>
            <a:off x="5122918" y="5704986"/>
            <a:ext cx="6753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1"/>
                </a:solidFill>
              </a:rPr>
              <a:t>Y. He, T. Luo, X.-N. Wang, and Y. Zhu, Phys. Rev. C 97 (2018) 1, 019902 </a:t>
            </a:r>
            <a:br>
              <a:rPr lang="en-US" altLang="zh-CN" sz="1600" dirty="0">
                <a:solidFill>
                  <a:schemeClr val="accent1"/>
                </a:solidFill>
              </a:rPr>
            </a:br>
            <a:r>
              <a:rPr lang="en-US" altLang="zh-CN" sz="1600" dirty="0">
                <a:solidFill>
                  <a:schemeClr val="accent1"/>
                </a:solidFill>
              </a:rPr>
              <a:t>S. Cao, T. Luo, G.-Y. Qin, and X.-N. Wang, Phys. Rev. C 94 (2016) 1, 014909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B144A1-EE1C-496D-925B-317D8EB80DD0}"/>
              </a:ext>
            </a:extLst>
          </p:cNvPr>
          <p:cNvGrpSpPr/>
          <p:nvPr/>
        </p:nvGrpSpPr>
        <p:grpSpPr>
          <a:xfrm>
            <a:off x="6392917" y="1401067"/>
            <a:ext cx="4960883" cy="4055865"/>
            <a:chOff x="6057144" y="973644"/>
            <a:chExt cx="4960883" cy="4055865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B4DD688-EF11-4883-98DA-80499842A70A}"/>
                </a:ext>
              </a:extLst>
            </p:cNvPr>
            <p:cNvSpPr/>
            <p:nvPr/>
          </p:nvSpPr>
          <p:spPr>
            <a:xfrm>
              <a:off x="6057144" y="973644"/>
              <a:ext cx="4960883" cy="1145628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657138-E17F-4729-BD09-A22F5DC477C4}"/>
                </a:ext>
              </a:extLst>
            </p:cNvPr>
            <p:cNvGrpSpPr/>
            <p:nvPr/>
          </p:nvGrpSpPr>
          <p:grpSpPr>
            <a:xfrm>
              <a:off x="6167504" y="1186505"/>
              <a:ext cx="2538247" cy="746208"/>
              <a:chOff x="6132787" y="1368999"/>
              <a:chExt cx="2356735" cy="746208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297E7D2E-F46D-4DD6-A19B-D462F420D126}"/>
                  </a:ext>
                </a:extLst>
              </p:cNvPr>
              <p:cNvSpPr/>
              <p:nvPr/>
            </p:nvSpPr>
            <p:spPr>
              <a:xfrm>
                <a:off x="6132787" y="1368999"/>
                <a:ext cx="2356735" cy="746208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BBCA208-CCCB-44C3-A808-6744054B1C4A}"/>
                  </a:ext>
                </a:extLst>
              </p:cNvPr>
              <p:cNvSpPr txBox="1"/>
              <p:nvPr/>
            </p:nvSpPr>
            <p:spPr>
              <a:xfrm>
                <a:off x="6132787" y="1418937"/>
                <a:ext cx="23567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PYTHIA8</a:t>
                </a:r>
              </a:p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</a:rPr>
                  <a:t>Initial </a:t>
                </a:r>
                <a:r>
                  <a:rPr lang="en-US" altLang="zh-CN" b="1" dirty="0" err="1">
                    <a:solidFill>
                      <a:schemeClr val="accent1"/>
                    </a:solidFill>
                  </a:rPr>
                  <a:t>parton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 shower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74E0ACA-6878-42BA-8C6B-7A4D7B5F54EE}"/>
                </a:ext>
              </a:extLst>
            </p:cNvPr>
            <p:cNvGrpSpPr/>
            <p:nvPr/>
          </p:nvGrpSpPr>
          <p:grpSpPr>
            <a:xfrm>
              <a:off x="8764740" y="1067382"/>
              <a:ext cx="2117888" cy="953891"/>
              <a:chOff x="8730023" y="1249876"/>
              <a:chExt cx="2117888" cy="953891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ABBB499-0AD2-4F68-ACB1-7B7F413C7AB0}"/>
                  </a:ext>
                </a:extLst>
              </p:cNvPr>
              <p:cNvSpPr txBox="1"/>
              <p:nvPr/>
            </p:nvSpPr>
            <p:spPr>
              <a:xfrm>
                <a:off x="8730023" y="1280437"/>
                <a:ext cx="21178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/>
                  <a:t>AMPT</a:t>
                </a:r>
              </a:p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</a:rPr>
                  <a:t>Initial condition of</a:t>
                </a:r>
              </a:p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</a:rPr>
                  <a:t>A-A collisions</a:t>
                </a:r>
              </a:p>
            </p:txBody>
          </p:sp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6208D255-E315-42F7-AE29-F3879FFCDC05}"/>
                  </a:ext>
                </a:extLst>
              </p:cNvPr>
              <p:cNvSpPr/>
              <p:nvPr/>
            </p:nvSpPr>
            <p:spPr>
              <a:xfrm>
                <a:off x="8730025" y="1249876"/>
                <a:ext cx="2117886" cy="94678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D5FE253C-5FE5-496A-AF34-9546B4EB9683}"/>
                </a:ext>
              </a:extLst>
            </p:cNvPr>
            <p:cNvSpPr/>
            <p:nvPr/>
          </p:nvSpPr>
          <p:spPr>
            <a:xfrm>
              <a:off x="6057144" y="2584083"/>
              <a:ext cx="4960883" cy="131379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A0E78E7-9406-4FB7-90B0-F98F99670B4E}"/>
                </a:ext>
              </a:extLst>
            </p:cNvPr>
            <p:cNvGrpSpPr/>
            <p:nvPr/>
          </p:nvGrpSpPr>
          <p:grpSpPr>
            <a:xfrm>
              <a:off x="6105208" y="2725047"/>
              <a:ext cx="3021149" cy="1036195"/>
              <a:chOff x="6057145" y="2694978"/>
              <a:chExt cx="2555249" cy="1036195"/>
            </a:xfrm>
          </p:grpSpPr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F2256110-4736-4175-8E91-B210EECB7D93}"/>
                  </a:ext>
                </a:extLst>
              </p:cNvPr>
              <p:cNvSpPr/>
              <p:nvPr/>
            </p:nvSpPr>
            <p:spPr>
              <a:xfrm>
                <a:off x="6132787" y="2694978"/>
                <a:ext cx="2403968" cy="1036195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A154243-957B-4E12-8DC5-4AA38B673B15}"/>
                  </a:ext>
                </a:extLst>
              </p:cNvPr>
              <p:cNvSpPr txBox="1"/>
              <p:nvPr/>
            </p:nvSpPr>
            <p:spPr>
              <a:xfrm>
                <a:off x="6057145" y="2751410"/>
                <a:ext cx="25552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err="1"/>
                  <a:t>CLVisc</a:t>
                </a:r>
                <a:r>
                  <a:rPr lang="en-US" altLang="zh-CN" b="1" dirty="0"/>
                  <a:t> (3+1)D viscous</a:t>
                </a:r>
              </a:p>
              <a:p>
                <a:pPr algn="ctr"/>
                <a:r>
                  <a:rPr lang="en-US" altLang="zh-CN" b="1" dirty="0"/>
                  <a:t>Hydrodynamic model</a:t>
                </a:r>
              </a:p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</a:rPr>
                  <a:t>Background evolution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6CDBF3F-896C-4802-A090-EE18609ADFCB}"/>
                </a:ext>
              </a:extLst>
            </p:cNvPr>
            <p:cNvGrpSpPr/>
            <p:nvPr/>
          </p:nvGrpSpPr>
          <p:grpSpPr>
            <a:xfrm>
              <a:off x="9036927" y="2725048"/>
              <a:ext cx="1859047" cy="1051122"/>
              <a:chOff x="9055896" y="2709905"/>
              <a:chExt cx="1792014" cy="1036195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E4813397-B557-4777-8B8A-3C861623EFD1}"/>
                  </a:ext>
                </a:extLst>
              </p:cNvPr>
              <p:cNvSpPr/>
              <p:nvPr/>
            </p:nvSpPr>
            <p:spPr>
              <a:xfrm>
                <a:off x="9120143" y="2709905"/>
                <a:ext cx="1685918" cy="1036195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9F77572-8F97-4701-83F4-E769D2E1961A}"/>
                  </a:ext>
                </a:extLst>
              </p:cNvPr>
              <p:cNvSpPr txBox="1"/>
              <p:nvPr/>
            </p:nvSpPr>
            <p:spPr>
              <a:xfrm>
                <a:off x="9055896" y="2751410"/>
                <a:ext cx="17920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</a:rPr>
                  <a:t>LBT model</a:t>
                </a:r>
              </a:p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</a:rPr>
                  <a:t>Jet transport</a:t>
                </a:r>
              </a:p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</a:rPr>
                  <a:t>In medium</a:t>
                </a:r>
              </a:p>
            </p:txBody>
          </p:sp>
        </p:grp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1DF4EEC2-33F8-4BE2-AD7F-BFC4BC378F27}"/>
                </a:ext>
              </a:extLst>
            </p:cNvPr>
            <p:cNvSpPr/>
            <p:nvPr/>
          </p:nvSpPr>
          <p:spPr>
            <a:xfrm>
              <a:off x="6057144" y="4362695"/>
              <a:ext cx="4960883" cy="66681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B5B1300-2AB9-4FC4-985E-CC7CF5222E5C}"/>
                </a:ext>
              </a:extLst>
            </p:cNvPr>
            <p:cNvSpPr txBox="1"/>
            <p:nvPr/>
          </p:nvSpPr>
          <p:spPr>
            <a:xfrm>
              <a:off x="6209518" y="4362695"/>
              <a:ext cx="4656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/>
                <a:t>Fastjet</a:t>
              </a:r>
              <a:r>
                <a:rPr lang="en-US" altLang="zh-CN" b="1" dirty="0"/>
                <a:t> code package</a:t>
              </a:r>
            </a:p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Reconstruction for the final jets</a:t>
              </a:r>
            </a:p>
          </p:txBody>
        </p:sp>
        <p:sp>
          <p:nvSpPr>
            <p:cNvPr id="21" name="箭头: 下 20">
              <a:extLst>
                <a:ext uri="{FF2B5EF4-FFF2-40B4-BE49-F238E27FC236}">
                  <a16:creationId xmlns:a16="http://schemas.microsoft.com/office/drawing/2014/main" id="{1FCB1315-7241-434E-8929-B863B9CF851E}"/>
                </a:ext>
              </a:extLst>
            </p:cNvPr>
            <p:cNvSpPr/>
            <p:nvPr/>
          </p:nvSpPr>
          <p:spPr>
            <a:xfrm>
              <a:off x="8217019" y="2119265"/>
              <a:ext cx="641131" cy="442980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箭头: 下 21">
              <a:extLst>
                <a:ext uri="{FF2B5EF4-FFF2-40B4-BE49-F238E27FC236}">
                  <a16:creationId xmlns:a16="http://schemas.microsoft.com/office/drawing/2014/main" id="{758CEA63-920B-44CA-B4EC-37DCFF9E86CC}"/>
                </a:ext>
              </a:extLst>
            </p:cNvPr>
            <p:cNvSpPr/>
            <p:nvPr/>
          </p:nvSpPr>
          <p:spPr>
            <a:xfrm>
              <a:off x="8214948" y="3897876"/>
              <a:ext cx="641131" cy="435965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A1EC9F9-71D9-4ED2-A196-9C54D2B8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BA815B-9253-7642-8F3D-8A9EC33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4A72BB-F3CE-554C-8DE6-10AF9B55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85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91B71-87C2-49D3-B169-078D7652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89"/>
            <a:ext cx="11038490" cy="77784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4545FF"/>
                </a:solidFill>
              </a:rPr>
              <a:t>Jet shape of gamma-tagged jets </a:t>
            </a:r>
            <a:endParaRPr lang="zh-CN" altLang="en-US" sz="2800" b="1" dirty="0">
              <a:solidFill>
                <a:srgbClr val="4545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333CF4-8CD1-4791-BD17-5587B1D9BC3E}"/>
                  </a:ext>
                </a:extLst>
              </p:cNvPr>
              <p:cNvSpPr txBox="1"/>
              <p:nvPr/>
            </p:nvSpPr>
            <p:spPr>
              <a:xfrm>
                <a:off x="315310" y="968287"/>
                <a:ext cx="11532476" cy="71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Jet shape definition :  </a:t>
                </a:r>
                <a14:m>
                  <m:oMath xmlns:m="http://schemas.openxmlformats.org/officeDocument/2006/math">
                    <m:r>
                      <a:rPr lang="zh-CN" altLang="pt-BR" sz="200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pt-BR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pt-BR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pt-BR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−∆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/2,   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𝑇𝑖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𝑗𝑒𝑡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b="1" dirty="0"/>
                  <a:t>=</a:t>
                </a:r>
                <a:r>
                  <a:rPr lang="pt-BR" altLang="zh-CN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t-BR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𝑎𝑠𝑠𝑜𝑐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𝑎𝑠𝑠𝑜𝑐</m:t>
                            </m:r>
                          </m:sup>
                        </m:sSubSup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𝑗𝑒𝑡</m:t>
                        </m:r>
                      </m:sup>
                    </m:sSubSup>
                    <m:r>
                      <m:rPr>
                        <m:nor/>
                      </m:rPr>
                      <a:rPr lang="en-US" altLang="zh-CN" sz="2000" b="1" dirty="0"/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pt-BR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𝑎𝑠𝑠𝑜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[0,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𝑎𝑠𝑠𝑜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nary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333CF4-8CD1-4791-BD17-5587B1D9B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968287"/>
                <a:ext cx="11532476" cy="716543"/>
              </a:xfrm>
              <a:prstGeom prst="rect">
                <a:avLst/>
              </a:prstGeom>
              <a:blipFill>
                <a:blip r:embed="rId3"/>
                <a:stretch>
                  <a:fillRect l="-770" t="-44828" b="-7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31E68976-529E-4C23-A083-8F0457AA79F3}"/>
              </a:ext>
            </a:extLst>
          </p:cNvPr>
          <p:cNvSpPr txBox="1"/>
          <p:nvPr/>
        </p:nvSpPr>
        <p:spPr>
          <a:xfrm>
            <a:off x="8602831" y="1871783"/>
            <a:ext cx="327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Data from CMS, PRL(2019), 122(15)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98AE19B-4C4B-43E8-B942-A901B0E098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t="10362" r="10695" b="3106"/>
          <a:stretch/>
        </p:blipFill>
        <p:spPr>
          <a:xfrm>
            <a:off x="108439" y="2283547"/>
            <a:ext cx="3910108" cy="3228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B7A853E-2739-498F-9E33-5AAF73D7EF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9647" r="10628" b="3446"/>
          <a:stretch/>
        </p:blipFill>
        <p:spPr>
          <a:xfrm>
            <a:off x="4042318" y="2264648"/>
            <a:ext cx="3946651" cy="32727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C98E6BC-6E4A-4897-B2D5-F27BACD1C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10282" r="11167" b="5489"/>
          <a:stretch/>
        </p:blipFill>
        <p:spPr>
          <a:xfrm>
            <a:off x="8065187" y="2296424"/>
            <a:ext cx="3973791" cy="3193710"/>
          </a:xfrm>
          <a:prstGeom prst="rect">
            <a:avLst/>
          </a:prstGeom>
        </p:spPr>
      </p:pic>
      <p:sp>
        <p:nvSpPr>
          <p:cNvPr id="14" name="文本框 2">
            <a:extLst>
              <a:ext uri="{FF2B5EF4-FFF2-40B4-BE49-F238E27FC236}">
                <a16:creationId xmlns:a16="http://schemas.microsoft.com/office/drawing/2014/main" id="{08333CF4-8CD1-4791-BD17-5587B1D9BC3E}"/>
              </a:ext>
            </a:extLst>
          </p:cNvPr>
          <p:cNvSpPr txBox="1"/>
          <p:nvPr/>
        </p:nvSpPr>
        <p:spPr>
          <a:xfrm>
            <a:off x="1168026" y="5569299"/>
            <a:ext cx="106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4545FF"/>
                </a:solidFill>
              </a:rPr>
              <a:t>Numerical results fit data well</a:t>
            </a:r>
          </a:p>
          <a:p>
            <a:r>
              <a:rPr lang="en-US" altLang="zh-CN" sz="2400" b="1" dirty="0">
                <a:solidFill>
                  <a:srgbClr val="4545FF"/>
                </a:solidFill>
              </a:rPr>
              <a:t>Enhancement in large-r region due to elastic and inelastic scatterings</a:t>
            </a:r>
            <a:endParaRPr lang="zh-CN" altLang="en-US" sz="2400" b="1" dirty="0">
              <a:solidFill>
                <a:srgbClr val="4545FF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46BB57-E158-4913-BC47-20D1E4CC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949E328-4F8C-4167-ADBE-58DBA5763E02}"/>
              </a:ext>
            </a:extLst>
          </p:cNvPr>
          <p:cNvSpPr txBox="1"/>
          <p:nvPr/>
        </p:nvSpPr>
        <p:spPr>
          <a:xfrm>
            <a:off x="10103541" y="2398241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(c)</a:t>
            </a:r>
            <a:endParaRPr lang="zh-CN" altLang="en-US" sz="16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8F5AF4-BED4-9845-B7F5-E16FE1519212}"/>
              </a:ext>
            </a:extLst>
          </p:cNvPr>
          <p:cNvSpPr/>
          <p:nvPr/>
        </p:nvSpPr>
        <p:spPr>
          <a:xfrm>
            <a:off x="334789" y="1666785"/>
            <a:ext cx="8479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 for the possibility density of transverse momentum distribution inside a jet cone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4F65FD-35ED-C244-BCD3-BF27084D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057279-2070-B243-BF6D-93D1F989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56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34BADE-3E3B-4657-A9F7-3EA37F2D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4" y="239001"/>
            <a:ext cx="11532476" cy="807746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4545FF"/>
                </a:solidFill>
              </a:rPr>
              <a:t>Spatial gradient of jet transport coefficient</a:t>
            </a:r>
            <a:endParaRPr lang="zh-CN" altLang="en-US" sz="2800" b="1" dirty="0">
              <a:solidFill>
                <a:srgbClr val="4545FF"/>
              </a:solidFill>
            </a:endParaRPr>
          </a:p>
        </p:txBody>
      </p:sp>
      <p:pic>
        <p:nvPicPr>
          <p:cNvPr id="12" name="图片 11" descr="\documentclass{article}&#10;\usepackage{amsmath}&#10;\pagestyle{empty}&#10;\begin{document}&#10;&#10;\begin{equation}&#10;\hat{q}=\left\langle q^2_\perp / \lambda \right\rangle_a \approx C_a \frac{42 \zeta (3)}{\pi} \alpha^2_s T^3 \ln{\frac{s^*}{4 \mu^2_D}} \nonumber&#10;\end{equation}&#10;&#10;&#10;\end{document}">
            <a:extLst>
              <a:ext uri="{FF2B5EF4-FFF2-40B4-BE49-F238E27FC236}">
                <a16:creationId xmlns:a16="http://schemas.microsoft.com/office/drawing/2014/main" id="{CB5F0404-51B1-4967-846D-01C0B4D024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3" y="2780886"/>
            <a:ext cx="4135620" cy="60952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D2AA87A-55A2-4AF4-BF85-252E5A606FED}"/>
              </a:ext>
            </a:extLst>
          </p:cNvPr>
          <p:cNvSpPr txBox="1"/>
          <p:nvPr/>
        </p:nvSpPr>
        <p:spPr>
          <a:xfrm>
            <a:off x="506627" y="4077114"/>
            <a:ext cx="3665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Y. He, T. Luo, X.-N. Wang, and Y. Zhu, Phys. Rev. C 91, 054908 (2015)</a:t>
            </a:r>
          </a:p>
          <a:p>
            <a:r>
              <a:rPr lang="en-US" altLang="zh-CN" sz="1600" dirty="0">
                <a:solidFill>
                  <a:schemeClr val="accent1"/>
                </a:solidFill>
              </a:rPr>
              <a:t>X.-N. Wang, S.-Y. Wei, and H.-Z. Zhang,</a:t>
            </a:r>
            <a:r>
              <a:rPr lang="zh-CN" altLang="en-US" sz="1600" dirty="0">
                <a:solidFill>
                  <a:schemeClr val="accent1"/>
                </a:solidFill>
              </a:rPr>
              <a:t> </a:t>
            </a:r>
            <a:r>
              <a:rPr lang="en-US" altLang="zh-CN" sz="1600" dirty="0">
                <a:solidFill>
                  <a:schemeClr val="accent1"/>
                </a:solidFill>
              </a:rPr>
              <a:t>Phys. Rev. C 96, 034903 (2017)</a:t>
            </a:r>
            <a:endParaRPr lang="en-US" altLang="zh-CN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9">
                <a:extLst>
                  <a:ext uri="{FF2B5EF4-FFF2-40B4-BE49-F238E27FC236}">
                    <a16:creationId xmlns:a16="http://schemas.microsoft.com/office/drawing/2014/main" id="{25A5BB47-7B76-4BE0-8C0E-62843FA9EFCB}"/>
                  </a:ext>
                </a:extLst>
              </p:cNvPr>
              <p:cNvSpPr txBox="1"/>
              <p:nvPr/>
            </p:nvSpPr>
            <p:spPr>
              <a:xfrm>
                <a:off x="242467" y="2209363"/>
                <a:ext cx="5406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The jet transport coefficient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400" dirty="0"/>
                  <a:t> :</a:t>
                </a:r>
              </a:p>
            </p:txBody>
          </p:sp>
        </mc:Choice>
        <mc:Fallback xmlns="">
          <p:sp>
            <p:nvSpPr>
              <p:cNvPr id="15" name="文本框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A5BB47-7B76-4BE0-8C0E-62843FA9E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67" y="2209363"/>
                <a:ext cx="5406493" cy="461665"/>
              </a:xfrm>
              <a:prstGeom prst="rect">
                <a:avLst/>
              </a:prstGeom>
              <a:blipFill>
                <a:blip r:embed="rId6" cstate="print"/>
                <a:stretch>
                  <a:fillRect l="-1804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\documentclass{article}&#10;\usepackage{amsmath}&#10;\pagestyle{empty}&#10;\begin{document}&#10;&#10;\begin{equation}&#10;T = T(x,y,z,\tau), s^* = 5.8 E_0 T \nonumber&#10;\end{equation}&#10;\end{document}">
            <a:extLst>
              <a:ext uri="{FF2B5EF4-FFF2-40B4-BE49-F238E27FC236}">
                <a16:creationId xmlns:a16="http://schemas.microsoft.com/office/drawing/2014/main" id="{2C6419B7-65BA-4BE4-8338-9E18DE1ABFB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3" y="3552983"/>
            <a:ext cx="3604034" cy="280856"/>
          </a:xfrm>
          <a:prstGeom prst="rect">
            <a:avLst/>
          </a:prstGeom>
        </p:spPr>
      </p:pic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81E12D7-8143-4174-8B7D-406858A0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9415B34-DE1C-43F4-83C7-3414ACEC7746}"/>
              </a:ext>
            </a:extLst>
          </p:cNvPr>
          <p:cNvGrpSpPr/>
          <p:nvPr/>
        </p:nvGrpSpPr>
        <p:grpSpPr>
          <a:xfrm>
            <a:off x="4703939" y="1099690"/>
            <a:ext cx="7488061" cy="5214072"/>
            <a:chOff x="4703939" y="1099690"/>
            <a:chExt cx="7488061" cy="5214072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79B7428-D3BA-4860-AC16-3DBF381A1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7" t="20285" r="15437" b="7576"/>
            <a:stretch/>
          </p:blipFill>
          <p:spPr>
            <a:xfrm>
              <a:off x="8259307" y="1099690"/>
              <a:ext cx="3816869" cy="254457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FE38F31-8CAB-4E60-8E81-1D6B6FAC7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9" t="20612" r="13125" b="7248"/>
            <a:stretch/>
          </p:blipFill>
          <p:spPr>
            <a:xfrm>
              <a:off x="8375131" y="3767238"/>
              <a:ext cx="3816869" cy="254457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3B8D29A-ED68-4FD2-BAF7-6460BE61F7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4" t="21372" r="14790" b="6487"/>
            <a:stretch/>
          </p:blipFill>
          <p:spPr>
            <a:xfrm>
              <a:off x="4703939" y="1138219"/>
              <a:ext cx="3816869" cy="2544577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48F25A3E-189D-4FB8-87B8-3147EA7DD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33" t="23585" r="13004" b="7347"/>
            <a:stretch/>
          </p:blipFill>
          <p:spPr>
            <a:xfrm>
              <a:off x="4956156" y="3877467"/>
              <a:ext cx="3654444" cy="2436295"/>
            </a:xfrm>
            <a:prstGeom prst="rect">
              <a:avLst/>
            </a:prstGeom>
          </p:spPr>
        </p:pic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id="{1B70D32B-FAC6-4397-87EF-391E60D306F0}"/>
              </a:ext>
            </a:extLst>
          </p:cNvPr>
          <p:cNvSpPr/>
          <p:nvPr/>
        </p:nvSpPr>
        <p:spPr>
          <a:xfrm>
            <a:off x="8188103" y="2043093"/>
            <a:ext cx="308603" cy="328885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D4702CC-8116-4110-BA5F-0F1C250E6FFB}"/>
              </a:ext>
            </a:extLst>
          </p:cNvPr>
          <p:cNvSpPr/>
          <p:nvPr/>
        </p:nvSpPr>
        <p:spPr>
          <a:xfrm>
            <a:off x="11795231" y="2043092"/>
            <a:ext cx="308603" cy="328885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0354250-BAB7-4796-BD2B-05B6F696320A}"/>
              </a:ext>
            </a:extLst>
          </p:cNvPr>
          <p:cNvSpPr/>
          <p:nvPr/>
        </p:nvSpPr>
        <p:spPr>
          <a:xfrm>
            <a:off x="8212205" y="4652158"/>
            <a:ext cx="398395" cy="38737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294F611-1D8A-4357-A651-39CA40335D24}"/>
              </a:ext>
            </a:extLst>
          </p:cNvPr>
          <p:cNvSpPr/>
          <p:nvPr/>
        </p:nvSpPr>
        <p:spPr>
          <a:xfrm>
            <a:off x="11793605" y="4678250"/>
            <a:ext cx="398395" cy="38737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6A4C366-87F2-4680-9EEA-FFFAA54A545E}"/>
                  </a:ext>
                </a:extLst>
              </p:cNvPr>
              <p:cNvSpPr txBox="1"/>
              <p:nvPr/>
            </p:nvSpPr>
            <p:spPr>
              <a:xfrm>
                <a:off x="1305560" y="1424134"/>
                <a:ext cx="13801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32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zh-CN" altLang="en-US" sz="3200" dirty="0" smtClean="0">
                          <a:latin typeface="Cambria Math" panose="02040503050406030204" pitchFamily="18" charset="0"/>
                        </a:rPr>
                        <m:t>∝</m:t>
                      </m:r>
                      <m:acc>
                        <m:accPr>
                          <m:chr m:val="̂"/>
                          <m:ctrlPr>
                            <a:rPr lang="zh-CN" alt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A4C366-87F2-4680-9EEA-FFFAA54A5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60" y="1424134"/>
                <a:ext cx="1380186" cy="492443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277B7563-E002-45AA-A9BC-E7C531C69253}"/>
              </a:ext>
            </a:extLst>
          </p:cNvPr>
          <p:cNvSpPr/>
          <p:nvPr/>
        </p:nvSpPr>
        <p:spPr>
          <a:xfrm>
            <a:off x="405393" y="5601899"/>
            <a:ext cx="3932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4545FF"/>
                </a:solidFill>
              </a:rPr>
              <a:t>JQ strength is not uniform.</a:t>
            </a:r>
            <a:endParaRPr lang="zh-CN" altLang="en-US" sz="2400" b="1" dirty="0">
              <a:solidFill>
                <a:srgbClr val="4545FF"/>
              </a:solidFill>
            </a:endParaRP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04D56937-B3A3-4591-8CCA-7785550A9CCE}"/>
              </a:ext>
            </a:extLst>
          </p:cNvPr>
          <p:cNvSpPr/>
          <p:nvPr/>
        </p:nvSpPr>
        <p:spPr>
          <a:xfrm rot="20604077">
            <a:off x="6216653" y="4861323"/>
            <a:ext cx="315121" cy="119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                     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183269E-DDE3-489D-9153-37C222D172E0}"/>
                  </a:ext>
                </a:extLst>
              </p:cNvPr>
              <p:cNvSpPr/>
              <p:nvPr/>
            </p:nvSpPr>
            <p:spPr>
              <a:xfrm>
                <a:off x="6425214" y="4584761"/>
                <a:ext cx="384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183269E-DDE3-489D-9153-37C222D17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214" y="4584761"/>
                <a:ext cx="3842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头: 右 27">
            <a:extLst>
              <a:ext uri="{FF2B5EF4-FFF2-40B4-BE49-F238E27FC236}">
                <a16:creationId xmlns:a16="http://schemas.microsoft.com/office/drawing/2014/main" id="{360CEBE9-4B3F-4E2C-8D00-F1DFD69374EA}"/>
              </a:ext>
            </a:extLst>
          </p:cNvPr>
          <p:cNvSpPr/>
          <p:nvPr/>
        </p:nvSpPr>
        <p:spPr>
          <a:xfrm rot="20604077">
            <a:off x="9671053" y="4950223"/>
            <a:ext cx="315121" cy="119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                     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013E5F5-A83A-4ABF-B617-200B0E326CB6}"/>
                  </a:ext>
                </a:extLst>
              </p:cNvPr>
              <p:cNvSpPr/>
              <p:nvPr/>
            </p:nvSpPr>
            <p:spPr>
              <a:xfrm>
                <a:off x="9879614" y="4673661"/>
                <a:ext cx="384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>
                              <a:solidFill>
                                <a:srgbClr val="4545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013E5F5-A83A-4ABF-B617-200B0E326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614" y="4673661"/>
                <a:ext cx="38420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5CA543F5-4799-D74A-8B8B-DA1A3960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E03BC4A9-F90F-8F4D-AE6F-3A52A216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50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883EF30-AD1C-49DF-87B0-167A916F1C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213" y="2156519"/>
            <a:ext cx="4004493" cy="893361"/>
          </a:xfrm>
          <a:prstGeom prst="rect">
            <a:avLst/>
          </a:prstGeom>
        </p:spPr>
      </p:pic>
      <p:sp>
        <p:nvSpPr>
          <p:cNvPr id="11" name="左大括号 10">
            <a:extLst>
              <a:ext uri="{FF2B5EF4-FFF2-40B4-BE49-F238E27FC236}">
                <a16:creationId xmlns:a16="http://schemas.microsoft.com/office/drawing/2014/main" id="{E1CC86E8-4538-4812-A193-28B598324211}"/>
              </a:ext>
            </a:extLst>
          </p:cNvPr>
          <p:cNvSpPr/>
          <p:nvPr/>
        </p:nvSpPr>
        <p:spPr>
          <a:xfrm rot="5400000">
            <a:off x="5906207" y="-804174"/>
            <a:ext cx="271049" cy="9682482"/>
          </a:xfrm>
          <a:prstGeom prst="leftBrace">
            <a:avLst>
              <a:gd name="adj1" fmla="val 3102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C3FBCB-C450-41B1-A414-D41CE56D7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5927" r="6724" b="2951"/>
          <a:stretch/>
        </p:blipFill>
        <p:spPr>
          <a:xfrm>
            <a:off x="8489157" y="989328"/>
            <a:ext cx="3475701" cy="288058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15AF26A9-7004-4B58-9632-1D3F5E9465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0" y="4163572"/>
            <a:ext cx="2117382" cy="168125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8339C4C4-8197-47B8-BC1E-E0D914188B4A}"/>
              </a:ext>
            </a:extLst>
          </p:cNvPr>
          <p:cNvSpPr/>
          <p:nvPr/>
        </p:nvSpPr>
        <p:spPr>
          <a:xfrm>
            <a:off x="477604" y="3138214"/>
            <a:ext cx="4170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Y. He, L.-G. Pang, and X.-N. Wang,  </a:t>
            </a:r>
          </a:p>
          <a:p>
            <a:r>
              <a:rPr lang="en-US" altLang="zh-CN" sz="1600" dirty="0">
                <a:solidFill>
                  <a:schemeClr val="accent1"/>
                </a:solidFill>
              </a:rPr>
              <a:t>Phys. Rev. Lett. 125 (2020) 12, 122301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A7989F4-BDBC-41E2-A456-E269BCB8081C}"/>
              </a:ext>
            </a:extLst>
          </p:cNvPr>
          <p:cNvSpPr txBox="1"/>
          <p:nvPr/>
        </p:nvSpPr>
        <p:spPr>
          <a:xfrm>
            <a:off x="436718" y="1300177"/>
            <a:ext cx="3961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Define asymmetry for final particle</a:t>
            </a:r>
          </a:p>
          <a:p>
            <a:r>
              <a:rPr lang="en-US" altLang="zh-CN" sz="2000" dirty="0"/>
              <a:t> distribution in one event 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2 1">
                <a:extLst>
                  <a:ext uri="{FF2B5EF4-FFF2-40B4-BE49-F238E27FC236}">
                    <a16:creationId xmlns:a16="http://schemas.microsoft.com/office/drawing/2014/main" id="{EA7989F4-BDBC-41E2-A456-E269BCB8081C}"/>
                  </a:ext>
                </a:extLst>
              </p:cNvPr>
              <p:cNvSpPr txBox="1"/>
              <p:nvPr/>
            </p:nvSpPr>
            <p:spPr>
              <a:xfrm>
                <a:off x="250760" y="139328"/>
                <a:ext cx="9546203" cy="1007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rgbClr val="4545FF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sz="2800" b="1" dirty="0">
                    <a:solidFill>
                      <a:srgbClr val="4545FF"/>
                    </a:solidFill>
                  </a:rPr>
                  <a:t>-jet production rate as a function of initial jet locations, </a:t>
                </a:r>
              </a:p>
              <a:p>
                <a:r>
                  <a:rPr lang="en-US" altLang="zh-CN" sz="2800" b="1" dirty="0">
                    <a:solidFill>
                      <a:srgbClr val="4545FF"/>
                    </a:solidFill>
                  </a:rPr>
                  <a:t>          selected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altLang="zh-CN" sz="28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bSup>
                  </m:oMath>
                </a14:m>
                <a:endParaRPr lang="zh-CN" altLang="en-US" sz="2800" b="1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16" name="文本框 2 1">
                <a:extLst>
                  <a:ext uri="{FF2B5EF4-FFF2-40B4-BE49-F238E27FC236}">
                    <a16:creationId xmlns:a16="http://schemas.microsoft.com/office/drawing/2014/main" id="{EA7989F4-BDBC-41E2-A456-E269BCB80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60" y="139328"/>
                <a:ext cx="9546203" cy="1007392"/>
              </a:xfrm>
              <a:prstGeom prst="rect">
                <a:avLst/>
              </a:prstGeom>
              <a:blipFill>
                <a:blip r:embed="rId6"/>
                <a:stretch>
                  <a:fillRect t="-6667" r="-383" b="-139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图片 65">
            <a:extLst>
              <a:ext uri="{FF2B5EF4-FFF2-40B4-BE49-F238E27FC236}">
                <a16:creationId xmlns:a16="http://schemas.microsoft.com/office/drawing/2014/main" id="{B716E5C9-2145-4B16-BE08-7EC3941527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48" y="4151106"/>
            <a:ext cx="2117382" cy="1681250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8E6B3957-F4B5-44E0-B986-29058726C2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05" y="4164411"/>
            <a:ext cx="2101562" cy="1681250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46B03421-2B13-4694-8185-BC6AAFA24D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41" y="4151106"/>
            <a:ext cx="2101562" cy="1681250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C8EFEDB7-EC9A-4F9C-83CC-0F87795561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08" y="4164411"/>
            <a:ext cx="2101562" cy="16812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84F9A50-09B1-4616-8452-9AD4D0125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24" y="4151106"/>
            <a:ext cx="2101562" cy="1681250"/>
          </a:xfrm>
          <a:prstGeom prst="rect">
            <a:avLst/>
          </a:prstGeom>
        </p:spPr>
      </p:pic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34011E-7B6B-4410-B154-D4C24BC4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Hard Probe 2023  Aschaffenburg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D534FF2-3462-4425-8B0F-6FCB3DDCBFD5}"/>
                  </a:ext>
                </a:extLst>
              </p:cNvPr>
              <p:cNvSpPr/>
              <p:nvPr/>
            </p:nvSpPr>
            <p:spPr>
              <a:xfrm>
                <a:off x="1277733" y="5908919"/>
                <a:ext cx="9867830" cy="438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4545FF"/>
                    </a:solidFill>
                  </a:rPr>
                  <a:t>The initial jet locations move up with the increasing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4545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rgbClr val="4545FF"/>
                    </a:solidFill>
                  </a:rPr>
                  <a:t> :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transverse tomography </a:t>
                </a:r>
                <a:endParaRPr lang="en-US" altLang="zh-CN" sz="2000" b="1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D534FF2-3462-4425-8B0F-6FCB3DDCB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733" y="5908919"/>
                <a:ext cx="9867830" cy="438133"/>
              </a:xfrm>
              <a:prstGeom prst="rect">
                <a:avLst/>
              </a:prstGeom>
              <a:blipFill>
                <a:blip r:embed="rId12"/>
                <a:stretch>
                  <a:fillRect l="-643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4943C1A-4F0B-4631-9D88-A1567702DC6B}"/>
              </a:ext>
            </a:extLst>
          </p:cNvPr>
          <p:cNvCxnSpPr>
            <a:cxnSpLocks/>
          </p:cNvCxnSpPr>
          <p:nvPr/>
        </p:nvCxnSpPr>
        <p:spPr>
          <a:xfrm flipV="1">
            <a:off x="806299" y="4524703"/>
            <a:ext cx="10576404" cy="577763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33E28C8-A482-4DB1-8894-BAB6D94A6CCE}"/>
              </a:ext>
            </a:extLst>
          </p:cNvPr>
          <p:cNvGrpSpPr/>
          <p:nvPr/>
        </p:nvGrpSpPr>
        <p:grpSpPr>
          <a:xfrm>
            <a:off x="4295430" y="878545"/>
            <a:ext cx="4038600" cy="2846942"/>
            <a:chOff x="8143293" y="971604"/>
            <a:chExt cx="4038600" cy="2846942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2A266339-B1B0-4F93-BD7E-7F27F0EF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3" t="19829" r="13201" b="7485"/>
            <a:stretch/>
          </p:blipFill>
          <p:spPr>
            <a:xfrm>
              <a:off x="8143293" y="971604"/>
              <a:ext cx="4038600" cy="2846942"/>
            </a:xfrm>
            <a:prstGeom prst="rect">
              <a:avLst/>
            </a:prstGeom>
          </p:spPr>
        </p:pic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ACBC1CC7-F640-43D6-8095-72AAB247FF49}"/>
                </a:ext>
              </a:extLst>
            </p:cNvPr>
            <p:cNvSpPr/>
            <p:nvPr/>
          </p:nvSpPr>
          <p:spPr>
            <a:xfrm rot="20604077">
              <a:off x="10293116" y="1855582"/>
              <a:ext cx="315121" cy="1197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578747B8-4BF3-4D5E-BE94-E473EC7C1960}"/>
                    </a:ext>
                  </a:extLst>
                </p:cNvPr>
                <p:cNvSpPr/>
                <p:nvPr/>
              </p:nvSpPr>
              <p:spPr>
                <a:xfrm>
                  <a:off x="10501677" y="1579020"/>
                  <a:ext cx="3842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i="1" smtClean="0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solidFill>
                                  <a:srgbClr val="4545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578747B8-4BF3-4D5E-BE94-E473EC7C19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1677" y="1579020"/>
                  <a:ext cx="38420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椭圆 23">
            <a:extLst>
              <a:ext uri="{FF2B5EF4-FFF2-40B4-BE49-F238E27FC236}">
                <a16:creationId xmlns:a16="http://schemas.microsoft.com/office/drawing/2014/main" id="{BC371DD4-A61A-4D05-8843-4A5C0A2239DA}"/>
              </a:ext>
            </a:extLst>
          </p:cNvPr>
          <p:cNvSpPr/>
          <p:nvPr/>
        </p:nvSpPr>
        <p:spPr>
          <a:xfrm>
            <a:off x="7903994" y="1924791"/>
            <a:ext cx="398395" cy="38737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>
            <a:extLst>
              <a:ext uri="{FF2B5EF4-FFF2-40B4-BE49-F238E27FC236}">
                <a16:creationId xmlns:a16="http://schemas.microsoft.com/office/drawing/2014/main" id="{74CAA98D-926E-2845-9A38-D257E55D9999}"/>
              </a:ext>
            </a:extLst>
          </p:cNvPr>
          <p:cNvSpPr/>
          <p:nvPr/>
        </p:nvSpPr>
        <p:spPr>
          <a:xfrm>
            <a:off x="10537505" y="1350053"/>
            <a:ext cx="446894" cy="220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右箭头 27">
            <a:extLst>
              <a:ext uri="{FF2B5EF4-FFF2-40B4-BE49-F238E27FC236}">
                <a16:creationId xmlns:a16="http://schemas.microsoft.com/office/drawing/2014/main" id="{259A5D4D-839A-4C44-9889-CAB295BF3017}"/>
              </a:ext>
            </a:extLst>
          </p:cNvPr>
          <p:cNvSpPr/>
          <p:nvPr/>
        </p:nvSpPr>
        <p:spPr>
          <a:xfrm rot="10800000">
            <a:off x="9074094" y="1353206"/>
            <a:ext cx="446894" cy="220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A4F7F2DF-A405-E64A-9169-6C3A093E500D}"/>
                  </a:ext>
                </a:extLst>
              </p:cNvPr>
              <p:cNvSpPr/>
              <p:nvPr/>
            </p:nvSpPr>
            <p:spPr>
              <a:xfrm>
                <a:off x="8733473" y="1191200"/>
                <a:ext cx="455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zh-CN" alt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A4F7F2DF-A405-E64A-9169-6C3A093E5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473" y="1191200"/>
                <a:ext cx="455574" cy="461665"/>
              </a:xfrm>
              <a:prstGeom prst="rect">
                <a:avLst/>
              </a:prstGeom>
              <a:blipFill>
                <a:blip r:embed="rId1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D2057A6E-EE3F-144D-B85A-F73852CAAA40}"/>
              </a:ext>
            </a:extLst>
          </p:cNvPr>
          <p:cNvSpPr/>
          <p:nvPr/>
        </p:nvSpPr>
        <p:spPr>
          <a:xfrm>
            <a:off x="10917855" y="1199208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jet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93A2ED-EEAD-8845-9E67-58599031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Hanzhong Zhang</a:t>
            </a:r>
            <a:endParaRPr lang="zh-CN" altLang="en-US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AC01F79-3134-EC4A-9BF3-EFA67253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2F46-08A6-4254-ADCB-954EB030B64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82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9598"/>
  <p:tag name="ORIGINALWIDTH" val="1793.776"/>
  <p:tag name="LATEXADDIN" val="\documentclass{article}&#10;\usepackage{amsmath}&#10;\pagestyle{empty}&#10;\begin{document}&#10;&#10;\begin{equation}&#10;\hat{q}_a (x) = \sum_{bcd} \rho_b (x) \int d\hat{t} q_\perp^2 \frac{d\sigma_{ab\rightarrow cd}}{d\hat{t}} \nonumber&#10;\end{equation}&#10;&#10;\end{document}"/>
  <p:tag name="IGUANATEXSIZE" val="16"/>
  <p:tag name="IGUANATEXCURSOR" val="211"/>
  <p:tag name="TRANSPARENCY" val="True"/>
  <p:tag name="FILENAME" val=""/>
  <p:tag name="LATEXENGINEID" val="0"/>
  <p:tag name="TEMPFOLDER" val="C:\Users\xiao\Documents\PPT_LaTeX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2035.246"/>
  <p:tag name="LATEXADDIN" val="\documentclass{article}&#10;\usepackage{amsmath}&#10;\pagestyle{empty}&#10;\begin{document}&#10;&#10;\begin{equation}&#10;\hat{q}=\left\langle q^2_\perp / \lambda \right\rangle_a \approx C_a \frac{42 \zeta (3)}{\pi} \alpha^2_s T^3 \ln{\frac{s^*}{4 \mu^2_D}} \nonumber&#10;\end{equation}&#10;&#10;&#10;\end{document}"/>
  <p:tag name="IGUANATEXSIZE" val="20"/>
  <p:tag name="IGUANATEXCURSOR" val="235"/>
  <p:tag name="TRANSPARENCY" val="True"/>
  <p:tag name="FILENAME" val=""/>
  <p:tag name="LATEXENGINEID" val="0"/>
  <p:tag name="TEMPFOLDER" val="C:\Users\xiao\Documents\PPT_LaTeX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07.049"/>
  <p:tag name="LATEXADDIN" val="\documentclass{article}&#10;\usepackage{amsmath}&#10;\pagestyle{empty}&#10;\begin{document}&#10;&#10;\begin{equation}&#10;T = T(x,y,z,\tau), s^* = 5.8 E_0 T \nonumber&#10;\end{equation}&#10;\end{document}"/>
  <p:tag name="IGUANATEXSIZE" val="28"/>
  <p:tag name="IGUANATEXCURSOR" val="142"/>
  <p:tag name="TRANSPARENCY" val="True"/>
  <p:tag name="FILENAME" val=""/>
  <p:tag name="LATEXENGINEID" val="0"/>
  <p:tag name="TEMPFOLDER" val="C:\Users\xiaoyx\Deskto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5.9167"/>
  <p:tag name="ORIGINALWIDTH" val="4986.126"/>
  <p:tag name="LATEXADDIN" val="\documentclass{article}&#10;\usepackage{amsmath}&#10;\pagestyle{empty}&#10;\begin{document}&#10;\begin{align}&#10;\begin{split}&#10;&amp;p_a \cdot \partial f_a = \int \prod_{i=b,c,d} \frac{d^3 p_i}{2E_i (2\pi)^3} \frac{\gamma_b}{2}(f_c f_d - f_a f_b) |\mathcal{M}_{ab\rightarrow cd}|^2 \times S_2(\hat{s}, \hat{t}, \hat{u}){2\pi}^4 \delta^4 (p_a + p_b - p_c - p_d) \\&#10;&amp;S_2(\hat{s}, \hat{t}, \hat{u}) = \theta(\hat(s)\geq 2\mu^2_D) \theta(-\hat{s} + \mu^2_D\leq\hat{t}\leq -\mu^2_D), \quad \mu^2_D = \frac{3}{2}g^2 T^2 \nonumber&#10;\end{split}&#10;\end{align}&#10;&#10;\end{document}"/>
  <p:tag name="IGUANATEXSIZE" val="28"/>
  <p:tag name="IGUANATEXCURSOR" val="489"/>
  <p:tag name="TRANSPARENCY" val="True"/>
  <p:tag name="FILENAME" val=""/>
  <p:tag name="LATEXENGINEID" val="0"/>
  <p:tag name="TEMPFOLDER" val="C:\Users\xiaoyx\Deskto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.4638"/>
  <p:tag name="ORIGINALWIDTH" val="1445.819"/>
  <p:tag name="LATEXADDIN" val="\documentclass{article}&#10;\usepackage{amsmath}&#10;\pagestyle{empty}&#10;\begin{document}&#10;&#10;\begin{equation}&#10;\Gamma^{el}_a = \frac{p\cdot u}{p_0}\sum_{bcd}\rho_b(x)\sigma_{ab\to cd} \nonumber&#10;\end{equation}&#10;&#10;&#10;\end{document}"/>
  <p:tag name="IGUANATEXSIZE" val="28"/>
  <p:tag name="IGUANATEXCURSOR" val="127"/>
  <p:tag name="TRANSPARENCY" val="True"/>
  <p:tag name="FILENAME" val=""/>
  <p:tag name="LATEXENGINEID" val="0"/>
  <p:tag name="TEMPFOLDER" val="C:\Users\xiaoyx\Deskto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4608"/>
  <p:tag name="ORIGINALWIDTH" val="2485.189"/>
  <p:tag name="LATEXADDIN" val="\documentclass{article}&#10;\usepackage{amsmath}&#10;\pagestyle{empty}&#10;\begin{document}&#10;&#10;\begin{equation}&#10;\frac{d \Gamma^{inel}_a }{dzdk^2_{\perp}} = \frac{6\alpha_s P_a(Z)k^4_{\perp}}{\pi(k^2_{\perp} + z^2 m^2)^4} \frac{p\cdot u}{p_0}\hat{q}_a(x)\sin^2 \frac{\tau - \tau_i}{2\tau_f} \nonumber&#10;\end{equation}&#10;&#10;&#10;\end{document}"/>
  <p:tag name="IGUANATEXSIZE" val="20"/>
  <p:tag name="IGUANATEXCURSOR" val="274"/>
  <p:tag name="TRANSPARENCY" val="True"/>
  <p:tag name="FILENAME" val=""/>
  <p:tag name="LATEXENGINEID" val="0"/>
  <p:tag name="TEMPFOLDER" val="C:\Users\xiaoyx\Deskto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32448</TotalTime>
  <Words>1452</Words>
  <Application>Microsoft Macintosh PowerPoint</Application>
  <PresentationFormat>宽屏</PresentationFormat>
  <Paragraphs>275</Paragraphs>
  <Slides>20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Arial</vt:lpstr>
      <vt:lpstr>Cambria Math</vt:lpstr>
      <vt:lpstr>Wingdings</vt:lpstr>
      <vt:lpstr>Office 主题​​</vt:lpstr>
      <vt:lpstr>Equation</vt:lpstr>
      <vt:lpstr>Medium-modified jet shape via transverse and longitudinal tomography</vt:lpstr>
      <vt:lpstr>Outline</vt:lpstr>
      <vt:lpstr>Heavy-ion collisions</vt:lpstr>
      <vt:lpstr>Gradient tomography of jet quenching </vt:lpstr>
      <vt:lpstr>Transverse and longitudinal localizations </vt:lpstr>
      <vt:lpstr>Model simulation of heavy ion collisions</vt:lpstr>
      <vt:lpstr>Jet shape of gamma-tagged jets </vt:lpstr>
      <vt:lpstr>Spatial gradient of jet transport coefficient</vt:lpstr>
      <vt:lpstr>PowerPoint 演示文稿</vt:lpstr>
      <vt:lpstr>γ-jet production rate as a function                 of y for initial jet locations, selected with A_N^y</vt:lpstr>
      <vt:lpstr>PowerPoint 演示文稿</vt:lpstr>
      <vt:lpstr>Jet shapes, selected with A_N^y</vt:lpstr>
      <vt:lpstr>Jet shapes, with given initial jet positions</vt:lpstr>
      <vt:lpstr>PowerPoint 演示文稿</vt:lpstr>
      <vt:lpstr>Jet shapes, selected with diff. p_T^jet: Longitudinal tomography </vt:lpstr>
      <vt:lpstr>PowerPoint 演示文稿</vt:lpstr>
      <vt:lpstr>Medium-modified jet shapes             via transverse and longitudinal tomography </vt:lpstr>
      <vt:lpstr>Summary</vt:lpstr>
      <vt:lpstr>The LBT model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 ect of spatial gradient of jet transport coeﬀi cient on jet shape in heavy ion collision</dc:title>
  <dc:creator>yx xiao</dc:creator>
  <cp:lastModifiedBy>Microsoft Office User</cp:lastModifiedBy>
  <cp:revision>1025</cp:revision>
  <cp:lastPrinted>2023-03-26T14:28:38Z</cp:lastPrinted>
  <dcterms:created xsi:type="dcterms:W3CDTF">2022-02-22T08:49:38Z</dcterms:created>
  <dcterms:modified xsi:type="dcterms:W3CDTF">2023-03-29T22:20:06Z</dcterms:modified>
</cp:coreProperties>
</file>