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68" r:id="rId5"/>
    <p:sldId id="275" r:id="rId6"/>
    <p:sldId id="326" r:id="rId7"/>
    <p:sldId id="310" r:id="rId8"/>
    <p:sldId id="317" r:id="rId9"/>
    <p:sldId id="319" r:id="rId10"/>
    <p:sldId id="320" r:id="rId11"/>
    <p:sldId id="308" r:id="rId12"/>
    <p:sldId id="322" r:id="rId13"/>
    <p:sldId id="323" r:id="rId14"/>
    <p:sldId id="324" r:id="rId15"/>
    <p:sldId id="312" r:id="rId16"/>
    <p:sldId id="314" r:id="rId17"/>
    <p:sldId id="327" r:id="rId18"/>
    <p:sldId id="325" r:id="rId19"/>
    <p:sldId id="315" r:id="rId20"/>
    <p:sldId id="316" r:id="rId21"/>
    <p:sldId id="311" r:id="rId22"/>
    <p:sldId id="31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9C4E4E"/>
    <a:srgbClr val="0000FF"/>
    <a:srgbClr val="5E2001"/>
    <a:srgbClr val="00FF00"/>
    <a:srgbClr val="133E57"/>
    <a:srgbClr val="184259"/>
    <a:srgbClr val="7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5" autoAdjust="0"/>
    <p:restoredTop sz="94652" autoAdjust="0"/>
  </p:normalViewPr>
  <p:slideViewPr>
    <p:cSldViewPr snapToGrid="0">
      <p:cViewPr>
        <p:scale>
          <a:sx n="54" d="100"/>
          <a:sy n="54" d="100"/>
        </p:scale>
        <p:origin x="192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AA17F-CB06-445B-ACD3-321E84E51A80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78EF9-7F2B-4B20-A25C-9E80C1697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141C0-BF72-4A20-AFA7-D05563D549B7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F9CF-D1E5-49FD-94F7-B246BB67E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94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24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20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95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82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37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8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41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25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36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4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59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00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44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49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93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78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35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2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588"/>
            <a:ext cx="10840914" cy="796845"/>
          </a:xfrm>
        </p:spPr>
        <p:txBody>
          <a:bodyPr anchor="ctr" anchorCtr="0">
            <a:normAutofit/>
          </a:bodyPr>
          <a:lstStyle>
            <a:lvl1pPr>
              <a:defRPr sz="3000">
                <a:latin typeface="Bahnschrift SemiBold" panose="020B0502040204020203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971433"/>
            <a:ext cx="10840914" cy="5187320"/>
          </a:xfrm>
        </p:spPr>
        <p:txBody>
          <a:bodyPr anchor="t" anchorCtr="0"/>
          <a:lstStyle>
            <a:lvl1pPr marL="342900" indent="-342900">
              <a:buClr>
                <a:schemeClr val="tx1">
                  <a:lumMod val="75000"/>
                </a:schemeClr>
              </a:buClr>
              <a:buFont typeface="Courier New" panose="02070309020205020404" pitchFamily="49" charset="0"/>
              <a:buChar char="o"/>
              <a:defRPr sz="2000">
                <a:latin typeface="Bahnschrift" panose="020B0502040204020203" pitchFamily="34" charset="0"/>
              </a:defRPr>
            </a:lvl1pPr>
            <a:lvl2pPr marL="742950" indent="-285750">
              <a:buClr>
                <a:schemeClr val="tx1">
                  <a:lumMod val="75000"/>
                </a:schemeClr>
              </a:buClr>
              <a:buFont typeface="Courier New" panose="02070309020205020404" pitchFamily="49" charset="0"/>
              <a:buChar char="o"/>
              <a:defRPr sz="1800">
                <a:latin typeface="Bahnschrift" panose="020B0502040204020203" pitchFamily="34" charset="0"/>
              </a:defRPr>
            </a:lvl2pPr>
            <a:lvl3pPr marL="1200150" indent="-285750">
              <a:buClr>
                <a:schemeClr val="tx1">
                  <a:lumMod val="75000"/>
                </a:schemeClr>
              </a:buClr>
              <a:buFont typeface="Courier New" panose="02070309020205020404" pitchFamily="49" charset="0"/>
              <a:buChar char="o"/>
              <a:defRPr sz="1600">
                <a:latin typeface="Bahnschrift" panose="020B0502040204020203" pitchFamily="34" charset="0"/>
              </a:defRPr>
            </a:lvl3pPr>
            <a:lvl4pPr marL="1543050" indent="-171450">
              <a:buClr>
                <a:schemeClr val="tx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lvl4pPr>
            <a:lvl5pPr marL="2000250" indent="-171450">
              <a:buClr>
                <a:schemeClr val="tx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59554" y="6257365"/>
            <a:ext cx="1600200" cy="377825"/>
          </a:xfrm>
        </p:spPr>
        <p:txBody>
          <a:bodyPr/>
          <a:lstStyle/>
          <a:p>
            <a:fld id="{E3A83581-5F31-4B0F-9A2C-D35BF6215523}" type="datetime1">
              <a:rPr lang="en-US" noProof="0" smtClean="0"/>
              <a:t>3/28/2023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10097" y="6257365"/>
            <a:ext cx="7827659" cy="3778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10703414" y="625736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9DD2A-B520-4620-9B43-64B657BA2D42}" type="slidenum">
              <a:rPr lang="en-US" sz="1400" smtClean="0">
                <a:latin typeface="Bahnschrift" panose="020B0502040204020203" pitchFamily="34" charset="0"/>
              </a:rPr>
              <a:pPr/>
              <a:t>‹#›</a:t>
            </a:fld>
            <a:endParaRPr lang="en-US" sz="1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79F1-1913-439C-A4EA-EF89BE687CB1}" type="datetime1">
              <a:rPr lang="en-US" noProof="0" smtClean="0"/>
              <a:t>3/28/2023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0CDC-4984-4B5C-9D0E-65039DA64511}" type="datetime1">
              <a:rPr lang="en-US" noProof="0" smtClean="0"/>
              <a:t>3/28/2023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D83B-5418-4B4F-8858-624018C7DB6B}" type="datetime1">
              <a:rPr lang="en-US" noProof="0" smtClean="0"/>
              <a:t>3/28/2023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1277" y="2012543"/>
            <a:ext cx="868362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  <a:latin typeface="Bahnschrift SemiBold" panose="020B0502040204020203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1276" y="4864313"/>
            <a:ext cx="8683625" cy="732840"/>
          </a:xfrm>
        </p:spPr>
        <p:txBody>
          <a:bodyPr anchor="t">
            <a:normAutofit/>
          </a:bodyPr>
          <a:lstStyle>
            <a:lvl1pPr marL="0" indent="0" algn="r">
              <a:buNone/>
              <a:defRPr sz="2400" b="1" i="0" cap="all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03150" y="6248400"/>
            <a:ext cx="1600200" cy="377825"/>
          </a:xfrm>
        </p:spPr>
        <p:txBody>
          <a:bodyPr/>
          <a:lstStyle/>
          <a:p>
            <a:fld id="{D65063BA-CAEF-492B-AAAF-D731D0207B3E}" type="datetime1">
              <a:rPr lang="en-US" noProof="0" smtClean="0"/>
              <a:t>3/28/2023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2991" y="6248400"/>
            <a:ext cx="4893958" cy="3778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03350" y="6248400"/>
            <a:ext cx="551167" cy="377825"/>
          </a:xfrm>
        </p:spPr>
        <p:txBody>
          <a:bodyPr/>
          <a:lstStyle>
            <a:lvl1pPr>
              <a:defRPr sz="1400">
                <a:latin typeface="Bahnschrift" panose="020B0502040204020203" pitchFamily="34" charset="0"/>
              </a:defRPr>
            </a:lvl1pPr>
          </a:lstStyle>
          <a:p>
            <a:fld id="{5D99DD2A-B520-4620-9B43-64B657BA2D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anchor="ctr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CA0E-8A78-4C94-810F-D8169E664BDD}" type="datetime1">
              <a:rPr lang="en-US" noProof="0" smtClean="0"/>
              <a:t>3/28/2023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cription and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15-6F41-4809-B71E-18379F7C173A}" type="datetime1">
              <a:rPr lang="en-US" noProof="0" smtClean="0"/>
              <a:t>3/28/2023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C646-21A2-4B10-B5C8-556A6DF10266}" type="datetime1">
              <a:rPr lang="en-US" noProof="0" smtClean="0"/>
              <a:t>3/28/2023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anchor="ctr" anchorCtr="0">
            <a:normAutofit/>
          </a:bodyPr>
          <a:lstStyle>
            <a:lvl1pPr algn="l">
              <a:defRPr sz="3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AD84-6954-48B2-8029-B5C75DEEAE39}" type="datetime1">
              <a:rPr lang="en-US" noProof="0" smtClean="0"/>
              <a:t>3/28/2023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A3ED-8407-41C4-8936-A5F788CE11A9}" type="datetime1">
              <a:rPr lang="en-US" noProof="0" smtClean="0"/>
              <a:t>3/28/2023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46FE-5610-4348-BE43-67B951C0C447}" type="datetime1">
              <a:rPr lang="en-US" noProof="0" smtClean="0"/>
              <a:t>3/28/2023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A82B-135F-476F-B42E-E82E0ADB800E}" type="datetime1">
              <a:rPr lang="en-US" noProof="0" smtClean="0"/>
              <a:t>3/28/2023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7852D1-DE3B-4E2E-93F6-A08423B11A1C}" type="datetime1">
              <a:rPr lang="en-US" noProof="0" smtClean="0"/>
              <a:t>3/28/2023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150.png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Relationship Id="rId9" Type="http://schemas.openxmlformats.org/officeDocument/2006/relationships/image" Target="../media/image6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2972" y="4281043"/>
            <a:ext cx="8683625" cy="152573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Rainer J Fries</a:t>
            </a:r>
          </a:p>
          <a:p>
            <a:r>
              <a:rPr lang="en-US" sz="2000" i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Texas A&amp;M University</a:t>
            </a:r>
            <a:endParaRPr lang="en-US" sz="5000" i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  <a:p>
            <a:r>
              <a:rPr lang="en-US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work with M Kordell, C M </a:t>
            </a:r>
            <a:r>
              <a:rPr lang="en-US" dirty="0" err="1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Ko</a:t>
            </a:r>
            <a:r>
              <a:rPr lang="en-US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 and J Purcell</a:t>
            </a:r>
            <a:endParaRPr lang="en-US" dirty="0">
              <a:solidFill>
                <a:srgbClr val="FFC000"/>
              </a:solidFill>
              <a:latin typeface="Bahnschrift SemiCondensed" panose="020B0502040204020203" pitchFamily="34" charset="0"/>
            </a:endParaRPr>
          </a:p>
          <a:p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</a:t>
            </a:fld>
            <a:endParaRPr lang="en-US" noProof="0" dirty="0"/>
          </a:p>
        </p:txBody>
      </p:sp>
      <p:pic>
        <p:nvPicPr>
          <p:cNvPr id="6" name="Picture 5" descr="NSF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3824" y="5621275"/>
            <a:ext cx="1103994" cy="1103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0" y="5621275"/>
            <a:ext cx="1769114" cy="1109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3772" y="5879068"/>
            <a:ext cx="774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Based on: </a:t>
            </a:r>
            <a:r>
              <a:rPr lang="en-US" dirty="0" smtClean="0">
                <a:solidFill>
                  <a:srgbClr val="99CCFF"/>
                </a:solidFill>
                <a:latin typeface="Bahnschrift" panose="020B0502040204020203" pitchFamily="34" charset="0"/>
              </a:rPr>
              <a:t>M. </a:t>
            </a:r>
            <a:r>
              <a:rPr lang="en-US" dirty="0">
                <a:solidFill>
                  <a:srgbClr val="99CCFF"/>
                </a:solidFill>
                <a:latin typeface="Bahnschrift" panose="020B0502040204020203" pitchFamily="34" charset="0"/>
              </a:rPr>
              <a:t>Kordell, </a:t>
            </a:r>
            <a:r>
              <a:rPr lang="en-US" dirty="0" smtClean="0">
                <a:solidFill>
                  <a:srgbClr val="99CCFF"/>
                </a:solidFill>
                <a:latin typeface="Bahnschrift" panose="020B0502040204020203" pitchFamily="34" charset="0"/>
              </a:rPr>
              <a:t>R. </a:t>
            </a:r>
            <a:r>
              <a:rPr lang="en-US" dirty="0">
                <a:solidFill>
                  <a:srgbClr val="99CCFF"/>
                </a:solidFill>
                <a:latin typeface="Bahnschrift" panose="020B0502040204020203" pitchFamily="34" charset="0"/>
              </a:rPr>
              <a:t>J. </a:t>
            </a:r>
            <a:r>
              <a:rPr lang="en-US" dirty="0" smtClean="0">
                <a:solidFill>
                  <a:srgbClr val="99CCFF"/>
                </a:solidFill>
                <a:latin typeface="Bahnschrift" panose="020B0502040204020203" pitchFamily="34" charset="0"/>
              </a:rPr>
              <a:t>Fries, C. M. </a:t>
            </a:r>
            <a:r>
              <a:rPr lang="en-US" dirty="0" err="1" smtClean="0">
                <a:solidFill>
                  <a:srgbClr val="99CCFF"/>
                </a:solidFill>
                <a:latin typeface="Bahnschrift" panose="020B0502040204020203" pitchFamily="34" charset="0"/>
              </a:rPr>
              <a:t>Ko</a:t>
            </a:r>
            <a:r>
              <a:rPr lang="en-US" dirty="0" smtClean="0">
                <a:solidFill>
                  <a:srgbClr val="99CCFF"/>
                </a:solidFill>
                <a:latin typeface="Bahnschrift" panose="020B0502040204020203" pitchFamily="34" charset="0"/>
              </a:rPr>
              <a:t>, Annals </a:t>
            </a:r>
            <a:r>
              <a:rPr lang="en-US" dirty="0">
                <a:solidFill>
                  <a:srgbClr val="99CCFF"/>
                </a:solidFill>
                <a:latin typeface="Bahnschrift" panose="020B0502040204020203" pitchFamily="34" charset="0"/>
              </a:rPr>
              <a:t>Phys. 443 (2022) </a:t>
            </a:r>
            <a:r>
              <a:rPr lang="en-US" dirty="0" smtClean="0">
                <a:solidFill>
                  <a:srgbClr val="99CCFF"/>
                </a:solidFill>
                <a:latin typeface="Bahnschrift" panose="020B0502040204020203" pitchFamily="34" charset="0"/>
              </a:rPr>
              <a:t>168960</a:t>
            </a:r>
          </a:p>
        </p:txBody>
      </p:sp>
      <p:pic>
        <p:nvPicPr>
          <p:cNvPr id="10" name="Picture 2" descr="Energieministerium der Vereinigten Staaten –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818" y="5621275"/>
            <a:ext cx="1103994" cy="1103994"/>
          </a:xfrm>
          <a:prstGeom prst="rect">
            <a:avLst/>
          </a:prstGeom>
          <a:solidFill>
            <a:schemeClr val="tx1"/>
          </a:solidFill>
          <a:extLst/>
        </p:spPr>
      </p:pic>
      <p:pic>
        <p:nvPicPr>
          <p:cNvPr id="1026" name="Picture 2" descr="11th International Conference on Hard and Electromagnetic Probes of High-Energy Nuclear Collisi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28"/>
            <a:ext cx="12192000" cy="42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0" y="3469872"/>
            <a:ext cx="2104268" cy="21042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3185" y="2611275"/>
            <a:ext cx="8123412" cy="2723937"/>
          </a:xfrm>
          <a:noFill/>
        </p:spPr>
        <p:txBody>
          <a:bodyPr>
            <a:normAutofit/>
          </a:bodyPr>
          <a:lstStyle/>
          <a:p>
            <a:r>
              <a:rPr lang="en-US" sz="4000" b="1" dirty="0">
                <a:latin typeface="Bahnschrift" panose="020B0502040204020203" pitchFamily="34" charset="0"/>
              </a:rPr>
              <a:t>Excited Hadron Channels </a:t>
            </a:r>
            <a:r>
              <a:rPr lang="en-US" sz="4000" b="1" dirty="0" smtClean="0">
                <a:latin typeface="Bahnschrift" panose="020B0502040204020203" pitchFamily="34" charset="0"/>
              </a:rPr>
              <a:t/>
            </a:r>
            <a:br>
              <a:rPr lang="en-US" sz="4000" b="1" dirty="0" smtClean="0">
                <a:latin typeface="Bahnschrift" panose="020B0502040204020203" pitchFamily="34" charset="0"/>
              </a:rPr>
            </a:br>
            <a:r>
              <a:rPr lang="en-US" sz="4000" b="1" dirty="0" smtClean="0">
                <a:latin typeface="Bahnschrift" panose="020B0502040204020203" pitchFamily="34" charset="0"/>
              </a:rPr>
              <a:t>in </a:t>
            </a:r>
            <a:r>
              <a:rPr lang="en-US" sz="4000" b="1" dirty="0" err="1" smtClean="0">
                <a:latin typeface="Bahnschrift" panose="020B0502040204020203" pitchFamily="34" charset="0"/>
              </a:rPr>
              <a:t>Hadronization</a:t>
            </a:r>
            <a: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Coalescence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0890" y="971433"/>
                <a:ext cx="6559587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Probabilities can be written in terms of just two variables: total phase space distance squared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and total angular momentum squared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If summed over states with the same energy, the probabilities are simply </a:t>
                </a:r>
                <a:r>
                  <a:rPr lang="en-US" dirty="0" err="1" smtClean="0"/>
                  <a:t>Poissonian</a:t>
                </a:r>
                <a:r>
                  <a:rPr lang="en-US" dirty="0" smtClean="0"/>
                  <a:t> given by phase space distance</a:t>
                </a:r>
              </a:p>
              <a:p>
                <a:pPr lvl="1"/>
                <a:r>
                  <a:rPr lang="en-US" dirty="0" smtClean="0"/>
                  <a:t>Same as in 1-D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Energy degeneracy broken by orbital angular momentum of the quarks.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makes an intuitive connection between the relative angular momentum of the incoming quarks and the quantum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of their bound state.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 smtClean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890" y="971433"/>
                <a:ext cx="6559587" cy="5187320"/>
              </a:xfrm>
              <a:blipFill>
                <a:blip r:embed="rId3"/>
                <a:stretch>
                  <a:fillRect l="-836" t="-588" r="-1115" b="-5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0488" y="731314"/>
            <a:ext cx="2668470" cy="20852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523" y="1768278"/>
            <a:ext cx="2888520" cy="1048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091" y="3188552"/>
            <a:ext cx="2017397" cy="719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2540" y="4279936"/>
            <a:ext cx="3765182" cy="25252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93102" y="3794967"/>
            <a:ext cx="2426411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Both are states with N=3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cxnSp>
        <p:nvCxnSpPr>
          <p:cNvPr id="12" name="Straight Arrow Connector 11"/>
          <p:cNvCxnSpPr>
            <a:stCxn id="9" idx="2"/>
          </p:cNvCxnSpPr>
          <p:nvPr/>
        </p:nvCxnSpPr>
        <p:spPr>
          <a:xfrm flipH="1">
            <a:off x="10315746" y="4164299"/>
            <a:ext cx="490562" cy="533636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0373746" y="4985481"/>
            <a:ext cx="865121" cy="842966"/>
            <a:chOff x="10370501" y="4985668"/>
            <a:chExt cx="865121" cy="842966"/>
          </a:xfrm>
        </p:grpSpPr>
        <p:sp>
          <p:nvSpPr>
            <p:cNvPr id="15" name="Oval 14"/>
            <p:cNvSpPr/>
            <p:nvPr/>
          </p:nvSpPr>
          <p:spPr>
            <a:xfrm>
              <a:off x="10667083" y="4985668"/>
              <a:ext cx="320397" cy="3140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0667083" y="5514628"/>
              <a:ext cx="320397" cy="3140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6" idx="6"/>
            </p:cNvCxnSpPr>
            <p:nvPr/>
          </p:nvCxnSpPr>
          <p:spPr>
            <a:xfrm>
              <a:off x="10987480" y="5671631"/>
              <a:ext cx="24814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5" idx="2"/>
            </p:cNvCxnSpPr>
            <p:nvPr/>
          </p:nvCxnSpPr>
          <p:spPr>
            <a:xfrm flipH="1">
              <a:off x="10370501" y="5142671"/>
              <a:ext cx="296582" cy="0"/>
            </a:xfrm>
            <a:prstGeom prst="straightConnector1">
              <a:avLst/>
            </a:prstGeom>
            <a:ln w="38100">
              <a:solidFill>
                <a:srgbClr val="9C4E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467548" y="4936949"/>
            <a:ext cx="320397" cy="1048501"/>
            <a:chOff x="8411170" y="4383929"/>
            <a:chExt cx="320397" cy="1048501"/>
          </a:xfrm>
        </p:grpSpPr>
        <p:sp>
          <p:nvSpPr>
            <p:cNvPr id="22" name="Oval 21"/>
            <p:cNvSpPr/>
            <p:nvPr/>
          </p:nvSpPr>
          <p:spPr>
            <a:xfrm>
              <a:off x="8411170" y="4383929"/>
              <a:ext cx="320397" cy="3140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411170" y="5118424"/>
              <a:ext cx="320397" cy="3140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stCxn id="23" idx="0"/>
            </p:cNvCxnSpPr>
            <p:nvPr/>
          </p:nvCxnSpPr>
          <p:spPr>
            <a:xfrm flipH="1" flipV="1">
              <a:off x="8565363" y="4911092"/>
              <a:ext cx="6006" cy="20733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2" idx="4"/>
            </p:cNvCxnSpPr>
            <p:nvPr/>
          </p:nvCxnSpPr>
          <p:spPr>
            <a:xfrm flipH="1">
              <a:off x="8565363" y="4697935"/>
              <a:ext cx="6006" cy="197116"/>
            </a:xfrm>
            <a:prstGeom prst="straightConnector1">
              <a:avLst/>
            </a:prstGeom>
            <a:ln w="38100">
              <a:solidFill>
                <a:srgbClr val="9C4E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627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Excited </a:t>
            </a:r>
            <a:r>
              <a:rPr lang="en-US" dirty="0" smtClean="0"/>
              <a:t>Mesons and their decays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We </a:t>
                </a:r>
                <a:r>
                  <a:rPr lang="en-US" dirty="0" smtClean="0"/>
                  <a:t>include excited mesons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Hybrid </a:t>
                </a:r>
                <a:r>
                  <a:rPr lang="en-US" dirty="0" err="1" smtClean="0"/>
                  <a:t>Hadronization</a:t>
                </a:r>
                <a:r>
                  <a:rPr lang="en-US" dirty="0" smtClean="0"/>
                  <a:t> uses </a:t>
                </a:r>
                <a:r>
                  <a:rPr lang="en-US" dirty="0" smtClean="0"/>
                  <a:t>PYTHIA </a:t>
                </a:r>
                <a:r>
                  <a:rPr lang="en-US" dirty="0" smtClean="0"/>
                  <a:t>8 for decays: available excited states are limited, </a:t>
                </a:r>
                <a:r>
                  <a:rPr lang="en-US" dirty="0" smtClean="0"/>
                  <a:t>but the user can easily add more.</a:t>
                </a:r>
              </a:p>
              <a:p>
                <a:r>
                  <a:rPr lang="en-US" dirty="0" smtClean="0"/>
                  <a:t>Many more resonances in the PDG -&gt; add</a:t>
                </a:r>
              </a:p>
              <a:p>
                <a:r>
                  <a:rPr lang="en-US" dirty="0"/>
                  <a:t>A</a:t>
                </a:r>
                <a:r>
                  <a:rPr lang="en-US" dirty="0" smtClean="0"/>
                  <a:t>dd as of yet unconfirmed bound states: </a:t>
                </a:r>
                <a:r>
                  <a:rPr lang="en-US" dirty="0" smtClean="0"/>
                  <a:t>extrapolate unknown properties.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  <a:blipFill>
                <a:blip r:embed="rId3"/>
                <a:stretch>
                  <a:fillRect l="-562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62" y="3003381"/>
            <a:ext cx="6841713" cy="38019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09669" y="5888598"/>
            <a:ext cx="228546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Unconfirmed </a:t>
            </a:r>
            <a:r>
              <a:rPr lang="en-US" dirty="0" smtClean="0">
                <a:latin typeface="Bahnschrift SemiCondensed" panose="020B0502040204020203" pitchFamily="34" charset="0"/>
              </a:rPr>
              <a:t>states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7448201" y="6073264"/>
            <a:ext cx="1361468" cy="97288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50779" y="4240614"/>
            <a:ext cx="1259264" cy="369332"/>
          </a:xfrm>
          <a:prstGeom prst="rect">
            <a:avLst/>
          </a:prstGeom>
          <a:solidFill>
            <a:srgbClr val="9C4E4E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PDG </a:t>
            </a:r>
            <a:r>
              <a:rPr lang="en-US" dirty="0" smtClean="0">
                <a:latin typeface="Bahnschrift SemiCondensed" panose="020B0502040204020203" pitchFamily="34" charset="0"/>
              </a:rPr>
              <a:t>states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7448201" y="4425280"/>
            <a:ext cx="502578" cy="82124"/>
          </a:xfrm>
          <a:prstGeom prst="straightConnector1">
            <a:avLst/>
          </a:prstGeom>
          <a:ln w="63500">
            <a:solidFill>
              <a:srgbClr val="9C4E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24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Excited Mesons and their decays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24" y="971432"/>
            <a:ext cx="10840914" cy="4974943"/>
          </a:xfrm>
        </p:spPr>
        <p:txBody>
          <a:bodyPr>
            <a:noAutofit/>
          </a:bodyPr>
          <a:lstStyle/>
          <a:p>
            <a:r>
              <a:rPr lang="en-US" dirty="0" smtClean="0"/>
              <a:t>Use scaling laws for masses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ecays from minimum </a:t>
            </a:r>
            <a:r>
              <a:rPr lang="en-US" dirty="0" smtClean="0"/>
              <a:t>set of </a:t>
            </a:r>
            <a:r>
              <a:rPr lang="en-US" dirty="0" smtClean="0"/>
              <a:t>assumptions: Flavor/OZI,</a:t>
            </a:r>
            <a:r>
              <a:rPr lang="en-US" dirty="0"/>
              <a:t> </a:t>
            </a:r>
            <a:r>
              <a:rPr lang="en-US" dirty="0" smtClean="0"/>
              <a:t>G-parity</a:t>
            </a:r>
            <a:r>
              <a:rPr lang="en-US" dirty="0" smtClean="0"/>
              <a:t>, </a:t>
            </a:r>
            <a:r>
              <a:rPr lang="en-US" dirty="0"/>
              <a:t>p</a:t>
            </a:r>
            <a:r>
              <a:rPr lang="en-US" dirty="0" smtClean="0"/>
              <a:t>hase </a:t>
            </a:r>
            <a:r>
              <a:rPr lang="en-US" dirty="0"/>
              <a:t>space weights (up to 5-particle decay) [</a:t>
            </a:r>
            <a:r>
              <a:rPr lang="en-US" dirty="0" smtClean="0"/>
              <a:t>R. </a:t>
            </a:r>
            <a:r>
              <a:rPr lang="en-US" dirty="0"/>
              <a:t>H. </a:t>
            </a:r>
            <a:r>
              <a:rPr lang="en-US" dirty="0" smtClean="0"/>
              <a:t>Milburn, Rev. Mod. Phys</a:t>
            </a:r>
            <a:r>
              <a:rPr lang="en-US" dirty="0"/>
              <a:t>. </a:t>
            </a:r>
            <a:r>
              <a:rPr lang="en-US" dirty="0" smtClean="0"/>
              <a:t>27, 1 (1955</a:t>
            </a:r>
            <a:r>
              <a:rPr lang="en-US" dirty="0" smtClean="0"/>
              <a:t>)], isospin </a:t>
            </a:r>
            <a:r>
              <a:rPr lang="en-US" dirty="0" smtClean="0"/>
              <a:t>algebra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6178"/>
            <a:ext cx="7564851" cy="2719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790" y="4331657"/>
            <a:ext cx="10460009" cy="3222813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804787" y="4144915"/>
            <a:ext cx="145677" cy="2889440"/>
          </a:xfrm>
          <a:custGeom>
            <a:avLst/>
            <a:gdLst>
              <a:gd name="connsiteX0" fmla="*/ 650 w 145677"/>
              <a:gd name="connsiteY0" fmla="*/ 0 h 2889440"/>
              <a:gd name="connsiteX1" fmla="*/ 77306 w 145677"/>
              <a:gd name="connsiteY1" fmla="*/ 1281255 h 2889440"/>
              <a:gd name="connsiteX2" fmla="*/ 77306 w 145677"/>
              <a:gd name="connsiteY2" fmla="*/ 1281255 h 2889440"/>
              <a:gd name="connsiteX3" fmla="*/ 650 w 145677"/>
              <a:gd name="connsiteY3" fmla="*/ 2748675 h 2889440"/>
              <a:gd name="connsiteX4" fmla="*/ 126585 w 145677"/>
              <a:gd name="connsiteY4" fmla="*/ 2830807 h 2889440"/>
              <a:gd name="connsiteX5" fmla="*/ 143012 w 145677"/>
              <a:gd name="connsiteY5" fmla="*/ 2830807 h 288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677" h="2889440">
                <a:moveTo>
                  <a:pt x="650" y="0"/>
                </a:moveTo>
                <a:lnTo>
                  <a:pt x="77306" y="1281255"/>
                </a:lnTo>
                <a:lnTo>
                  <a:pt x="77306" y="1281255"/>
                </a:lnTo>
                <a:cubicBezTo>
                  <a:pt x="64530" y="1525825"/>
                  <a:pt x="-7563" y="2490416"/>
                  <a:pt x="650" y="2748675"/>
                </a:cubicBezTo>
                <a:cubicBezTo>
                  <a:pt x="8863" y="3006934"/>
                  <a:pt x="126585" y="2830807"/>
                  <a:pt x="126585" y="2830807"/>
                </a:cubicBezTo>
                <a:cubicBezTo>
                  <a:pt x="150312" y="2844496"/>
                  <a:pt x="146662" y="2837651"/>
                  <a:pt x="143012" y="2830807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174887" y="4156685"/>
            <a:ext cx="0" cy="288944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656" y="1656526"/>
            <a:ext cx="1732614" cy="8508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87981" y="1095863"/>
            <a:ext cx="33585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A. V. </a:t>
            </a:r>
            <a:r>
              <a:rPr lang="en-US" dirty="0" err="1">
                <a:latin typeface="Bahnschrift" panose="020B0502040204020203" pitchFamily="34" charset="0"/>
              </a:rPr>
              <a:t>Anisovich</a:t>
            </a:r>
            <a:r>
              <a:rPr lang="en-US" dirty="0">
                <a:latin typeface="Bahnschrift" panose="020B0502040204020203" pitchFamily="34" charset="0"/>
              </a:rPr>
              <a:t>, V. V. </a:t>
            </a:r>
            <a:r>
              <a:rPr lang="en-US" dirty="0" err="1">
                <a:latin typeface="Bahnschrift" panose="020B0502040204020203" pitchFamily="34" charset="0"/>
              </a:rPr>
              <a:t>Anisovich</a:t>
            </a:r>
            <a:r>
              <a:rPr lang="en-US" dirty="0">
                <a:latin typeface="Bahnschrift" panose="020B0502040204020203" pitchFamily="34" charset="0"/>
              </a:rPr>
              <a:t>, </a:t>
            </a:r>
            <a:r>
              <a:rPr lang="en-US" dirty="0" smtClean="0">
                <a:latin typeface="Bahnschrift" panose="020B0502040204020203" pitchFamily="34" charset="0"/>
              </a:rPr>
              <a:t>A</a:t>
            </a:r>
            <a:r>
              <a:rPr lang="en-US" dirty="0">
                <a:latin typeface="Bahnschrift" panose="020B0502040204020203" pitchFamily="34" charset="0"/>
              </a:rPr>
              <a:t>. V. </a:t>
            </a:r>
            <a:r>
              <a:rPr lang="en-US" dirty="0" err="1" smtClean="0">
                <a:latin typeface="Bahnschrift" panose="020B0502040204020203" pitchFamily="34" charset="0"/>
              </a:rPr>
              <a:t>Sarantsev</a:t>
            </a:r>
            <a:r>
              <a:rPr lang="en-US" dirty="0" smtClean="0">
                <a:latin typeface="Bahnschrift" panose="020B0502040204020203" pitchFamily="34" charset="0"/>
              </a:rPr>
              <a:t>,</a:t>
            </a:r>
            <a:endParaRPr lang="en-US" dirty="0">
              <a:latin typeface="Bahnschrift" panose="020B0502040204020203" pitchFamily="34" charset="0"/>
            </a:endParaRPr>
          </a:p>
          <a:p>
            <a:r>
              <a:rPr lang="en-US" i="1" dirty="0" smtClean="0">
                <a:latin typeface="Bahnschrift" panose="020B0502040204020203" pitchFamily="34" charset="0"/>
              </a:rPr>
              <a:t>Systematics </a:t>
            </a:r>
            <a:r>
              <a:rPr lang="en-US" i="1" dirty="0">
                <a:latin typeface="Bahnschrift" panose="020B0502040204020203" pitchFamily="34" charset="0"/>
              </a:rPr>
              <a:t>of </a:t>
            </a:r>
            <a:r>
              <a:rPr lang="en-US" i="1" dirty="0" err="1" smtClean="0">
                <a:latin typeface="Bahnschrift" panose="020B0502040204020203" pitchFamily="34" charset="0"/>
              </a:rPr>
              <a:t>qqbar</a:t>
            </a:r>
            <a:r>
              <a:rPr lang="en-US" i="1" dirty="0">
                <a:latin typeface="Bahnschrift" panose="020B0502040204020203" pitchFamily="34" charset="0"/>
              </a:rPr>
              <a:t> states in the (</a:t>
            </a:r>
            <a:r>
              <a:rPr lang="en-US" i="1" dirty="0" smtClean="0">
                <a:latin typeface="Bahnschrift" panose="020B0502040204020203" pitchFamily="34" charset="0"/>
              </a:rPr>
              <a:t>n,M</a:t>
            </a:r>
            <a:r>
              <a:rPr lang="en-US" i="1" baseline="30000" dirty="0" smtClean="0">
                <a:latin typeface="Bahnschrift" panose="020B0502040204020203" pitchFamily="34" charset="0"/>
              </a:rPr>
              <a:t>2</a:t>
            </a:r>
            <a:r>
              <a:rPr lang="en-US" i="1" dirty="0" smtClean="0">
                <a:latin typeface="Bahnschrift" panose="020B0502040204020203" pitchFamily="34" charset="0"/>
              </a:rPr>
              <a:t>)</a:t>
            </a:r>
            <a:r>
              <a:rPr lang="en-US" i="1" dirty="0">
                <a:latin typeface="Bahnschrift" panose="020B0502040204020203" pitchFamily="34" charset="0"/>
              </a:rPr>
              <a:t> and (J,M</a:t>
            </a:r>
            <a:r>
              <a:rPr lang="en-US" i="1" baseline="30000" dirty="0">
                <a:latin typeface="Bahnschrift" panose="020B0502040204020203" pitchFamily="34" charset="0"/>
              </a:rPr>
              <a:t>2</a:t>
            </a:r>
            <a:r>
              <a:rPr lang="en-US" i="1" dirty="0">
                <a:latin typeface="Bahnschrift" panose="020B0502040204020203" pitchFamily="34" charset="0"/>
              </a:rPr>
              <a:t>) </a:t>
            </a:r>
            <a:r>
              <a:rPr lang="en-US" i="1" dirty="0" smtClean="0">
                <a:latin typeface="Bahnschrift" panose="020B0502040204020203" pitchFamily="34" charset="0"/>
              </a:rPr>
              <a:t>planes</a:t>
            </a:r>
            <a:r>
              <a:rPr lang="en-US" dirty="0" smtClean="0">
                <a:latin typeface="Bahnschrift" panose="020B0502040204020203" pitchFamily="34" charset="0"/>
              </a:rPr>
              <a:t>,</a:t>
            </a:r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Phys. Rev. D </a:t>
            </a:r>
            <a:r>
              <a:rPr lang="en-US" b="1" dirty="0">
                <a:latin typeface="Bahnschrift" panose="020B0502040204020203" pitchFamily="34" charset="0"/>
              </a:rPr>
              <a:t>62</a:t>
            </a:r>
            <a:r>
              <a:rPr lang="en-US" dirty="0">
                <a:latin typeface="Bahnschrift" panose="020B0502040204020203" pitchFamily="34" charset="0"/>
              </a:rPr>
              <a:t>, </a:t>
            </a:r>
            <a:r>
              <a:rPr lang="en-US" dirty="0" smtClean="0">
                <a:latin typeface="Bahnschrift" panose="020B0502040204020203" pitchFamily="34" charset="0"/>
              </a:rPr>
              <a:t>051502 (2000)</a:t>
            </a:r>
            <a:r>
              <a:rPr lang="en-US" dirty="0">
                <a:latin typeface="Bahnschrift" panose="020B0502040204020203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7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test: abundances of Resonances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Use </a:t>
                </a:r>
                <a:r>
                  <a:rPr lang="en-US" dirty="0" err="1" smtClean="0"/>
                  <a:t>parton</a:t>
                </a:r>
                <a:r>
                  <a:rPr lang="en-US" dirty="0" smtClean="0"/>
                  <a:t> states from running PYTHIA 8 </a:t>
                </a:r>
                <a:r>
                  <a:rPr lang="en-US" dirty="0" err="1" smtClean="0"/>
                  <a:t>e+e</a:t>
                </a:r>
                <a:r>
                  <a:rPr lang="en-US" dirty="0" smtClean="0"/>
                  <a:t>- at 91 GeV </a:t>
                </a:r>
                <a:endParaRPr lang="en-US" dirty="0" smtClean="0"/>
              </a:p>
              <a:p>
                <a:r>
                  <a:rPr lang="en-US" dirty="0" smtClean="0"/>
                  <a:t>Hybrid </a:t>
                </a:r>
                <a:r>
                  <a:rPr lang="en-US" dirty="0" err="1" smtClean="0"/>
                  <a:t>Hadronization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 smtClean="0"/>
                  <a:t>, no decays; </a:t>
                </a:r>
                <a:endParaRPr lang="en-US" dirty="0" smtClean="0"/>
              </a:p>
              <a:p>
                <a:r>
                  <a:rPr lang="en-US" dirty="0" smtClean="0"/>
                  <a:t>Spin </a:t>
                </a:r>
                <a:r>
                  <a:rPr lang="en-US" dirty="0" smtClean="0"/>
                  <a:t>treated statistically, color flow from PYTHIA.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Hadrons from recombination only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  <a:blipFill>
                <a:blip r:embed="rId3"/>
                <a:stretch>
                  <a:fillRect l="-562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26" y="2663397"/>
            <a:ext cx="3221934" cy="24164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552" y="2663396"/>
            <a:ext cx="3221934" cy="24164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4" y="2678934"/>
            <a:ext cx="3221934" cy="2416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6867" y="2494268"/>
            <a:ext cx="1259264" cy="369332"/>
          </a:xfrm>
          <a:prstGeom prst="rect">
            <a:avLst/>
          </a:prstGeom>
          <a:solidFill>
            <a:srgbClr val="9C4E4E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Radial 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18" y="2478730"/>
            <a:ext cx="2146889" cy="369332"/>
          </a:xfrm>
          <a:prstGeom prst="rect">
            <a:avLst/>
          </a:prstGeom>
          <a:solidFill>
            <a:srgbClr val="9C4E4E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Orbital angular mom. 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93547" y="2478730"/>
            <a:ext cx="2146889" cy="369332"/>
          </a:xfrm>
          <a:prstGeom prst="rect">
            <a:avLst/>
          </a:prstGeom>
          <a:solidFill>
            <a:srgbClr val="9C4E4E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Total angular mom. 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test: </a:t>
            </a:r>
            <a:r>
              <a:rPr lang="en-US" dirty="0" smtClean="0"/>
              <a:t>spectra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e+e- </a:t>
                </a:r>
                <a:r>
                  <a:rPr lang="en-US" dirty="0" smtClean="0"/>
                  <a:t>at 91 </a:t>
                </a:r>
                <a:r>
                  <a:rPr lang="en-US" dirty="0" smtClean="0"/>
                  <a:t>GeV</a:t>
                </a:r>
                <a:r>
                  <a:rPr lang="en-US" dirty="0" smtClean="0"/>
                  <a:t>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/>
                  <a:t>decays=on</a:t>
                </a:r>
              </a:p>
              <a:p>
                <a:r>
                  <a:rPr lang="en-US" dirty="0" smtClean="0"/>
                  <a:t>Left panel: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 smtClean="0"/>
                  <a:t> vs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means more recombination, less fragmentation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Right panel: Competing mechanisms: increasing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increases low momentum decay products, also allows for more recombination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  <a:blipFill>
                <a:blip r:embed="rId3"/>
                <a:stretch>
                  <a:fillRect l="-562" t="-588" b="-7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4" y="2027670"/>
            <a:ext cx="3846774" cy="3234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80" y="2015016"/>
            <a:ext cx="3907996" cy="323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Preview: Polarization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0890" y="971433"/>
                <a:ext cx="6559587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What if we don’t sum over magnetic quantum numbers and ask for the polarization of the meson?</a:t>
                </a:r>
              </a:p>
              <a:p>
                <a:endParaRPr lang="en-US" dirty="0"/>
              </a:p>
              <a:p>
                <a:r>
                  <a:rPr lang="en-US" dirty="0" smtClean="0"/>
                  <a:t>Probabilities are sensitive to the angular momentum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Conclusion: if the collective motion of the quarks at carries net orbital angular momentum, </a:t>
                </a:r>
                <a:r>
                  <a:rPr lang="en-US" dirty="0" err="1" smtClean="0"/>
                  <a:t>hadronization</a:t>
                </a:r>
                <a:r>
                  <a:rPr lang="en-US" dirty="0" smtClean="0"/>
                  <a:t> can give you correspondingly polarized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-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-wave mesons.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 smtClean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890" y="971433"/>
                <a:ext cx="6559587" cy="5187320"/>
              </a:xfrm>
              <a:blipFill>
                <a:blip r:embed="rId3"/>
                <a:stretch>
                  <a:fillRect l="-836" t="-588" r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7363997" y="761016"/>
                <a:ext cx="3389902" cy="2675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011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</a:t>
                </a:r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011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997" y="761016"/>
                <a:ext cx="3389902" cy="2675091"/>
              </a:xfrm>
              <a:prstGeom prst="rect">
                <a:avLst/>
              </a:prstGeom>
              <a:blipFill>
                <a:blip r:embed="rId4"/>
                <a:stretch>
                  <a:fillRect l="-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 txBox="1">
                <a:spLocks/>
              </p:cNvSpPr>
              <p:nvPr/>
            </p:nvSpPr>
            <p:spPr bwMode="white">
              <a:xfrm>
                <a:off x="7737287" y="3521914"/>
                <a:ext cx="4703827" cy="125066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>
                      <a:lumMod val="75000"/>
                    </a:schemeClr>
                  </a:buClr>
                  <a:buSzPct val="100000"/>
                  <a:buFont typeface="Courier New" panose="02070309020205020404" pitchFamily="49" charset="0"/>
                  <a:buChar char="o"/>
                  <a:defRPr sz="2000" kern="1200" cap="none">
                    <a:solidFill>
                      <a:schemeClr val="tx1"/>
                    </a:solidFill>
                    <a:effectLst/>
                    <a:latin typeface="Bahnschrift" panose="020B0502040204020203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>
                      <a:lumMod val="75000"/>
                    </a:schemeClr>
                  </a:buClr>
                  <a:buSzPct val="100000"/>
                  <a:buFont typeface="Courier New" panose="02070309020205020404" pitchFamily="49" charset="0"/>
                  <a:buChar char="o"/>
                  <a:defRPr sz="1800" kern="1200" cap="none">
                    <a:solidFill>
                      <a:schemeClr val="tx1"/>
                    </a:solidFill>
                    <a:effectLst/>
                    <a:latin typeface="Bahnschrift" panose="020B0502040204020203" pitchFamily="34" charset="0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>
                      <a:lumMod val="75000"/>
                    </a:schemeClr>
                  </a:buClr>
                  <a:buSzPct val="100000"/>
                  <a:buFont typeface="Courier New" panose="02070309020205020404" pitchFamily="49" charset="0"/>
                  <a:buChar char="o"/>
                  <a:defRPr sz="1600" kern="1200" cap="none">
                    <a:solidFill>
                      <a:schemeClr val="tx1"/>
                    </a:solidFill>
                    <a:effectLst/>
                    <a:latin typeface="Bahnschrift" panose="020B0502040204020203" pitchFamily="34" charset="0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>
                      <a:lumMod val="75000"/>
                    </a:schemeClr>
                  </a:buClr>
                  <a:buSzPct val="100000"/>
                  <a:buFont typeface="Courier New" panose="02070309020205020404" pitchFamily="49" charset="0"/>
                  <a:buChar char="o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>
                      <a:lumMod val="75000"/>
                    </a:schemeClr>
                  </a:buClr>
                  <a:buSzPct val="100000"/>
                  <a:buFont typeface="Courier New" panose="02070309020205020404" pitchFamily="49" charset="0"/>
                  <a:buChar char="o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: squared phase space distance perpendicular and parallel to the quantization axis.</a:t>
                </a:r>
                <a:endParaRPr lang="en-US" dirty="0" smtClean="0"/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 smtClean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7737287" y="3521914"/>
                <a:ext cx="4703827" cy="1250664"/>
              </a:xfrm>
              <a:prstGeom prst="rect">
                <a:avLst/>
              </a:prstGeom>
              <a:blipFill>
                <a:blip r:embed="rId5"/>
                <a:stretch>
                  <a:fillRect l="-1295" t="-2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0067607" y="1490183"/>
                <a:ext cx="2145399" cy="92333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smtClean="0">
                    <a:latin typeface="Bahnschrift SemiCondensed" panose="020B0502040204020203" pitchFamily="34" charset="0"/>
                  </a:rPr>
                  <a:t> selects a preferred polarization of the meson</a:t>
                </a:r>
                <a:endParaRPr lang="en-US" dirty="0">
                  <a:latin typeface="Bahnschrift SemiCondensed" panose="020B0502040204020203" pitchFamily="34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607" y="1490183"/>
                <a:ext cx="2145399" cy="923330"/>
              </a:xfrm>
              <a:prstGeom prst="rect">
                <a:avLst/>
              </a:prstGeom>
              <a:blipFill>
                <a:blip r:embed="rId6"/>
                <a:stretch>
                  <a:fillRect l="-2564" t="-3289" r="-4274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 flipV="1">
            <a:off x="10453657" y="1150374"/>
            <a:ext cx="686649" cy="407488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2"/>
          </p:cNvCxnSpPr>
          <p:nvPr/>
        </p:nvCxnSpPr>
        <p:spPr>
          <a:xfrm flipH="1">
            <a:off x="10603778" y="2413513"/>
            <a:ext cx="536529" cy="341392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80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71433"/>
            <a:ext cx="10840914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We </a:t>
            </a:r>
            <a:r>
              <a:rPr lang="en-US" dirty="0" smtClean="0"/>
              <a:t>have laid the foundation to </a:t>
            </a:r>
            <a:r>
              <a:rPr lang="en-US" dirty="0" smtClean="0"/>
              <a:t>include </a:t>
            </a:r>
            <a:r>
              <a:rPr lang="en-US" dirty="0" smtClean="0"/>
              <a:t>excited meson states into the recombination formalism: </a:t>
            </a:r>
          </a:p>
          <a:p>
            <a:pPr lvl="1"/>
            <a:r>
              <a:rPr lang="en-US" dirty="0" smtClean="0"/>
              <a:t>Coalescence probabilities </a:t>
            </a:r>
            <a:r>
              <a:rPr lang="en-US" dirty="0" smtClean="0"/>
              <a:t>for Gaussian wave packets have been calculated.</a:t>
            </a:r>
          </a:p>
          <a:p>
            <a:pPr lvl="1"/>
            <a:r>
              <a:rPr lang="en-US" dirty="0" smtClean="0"/>
              <a:t>Excited meson lists </a:t>
            </a:r>
            <a:r>
              <a:rPr lang="en-US" dirty="0" smtClean="0"/>
              <a:t>have </a:t>
            </a:r>
            <a:r>
              <a:rPr lang="en-US" dirty="0" smtClean="0"/>
              <a:t>been assembled.</a:t>
            </a:r>
            <a:endParaRPr lang="en-US" dirty="0"/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First test in </a:t>
            </a:r>
            <a:r>
              <a:rPr lang="en-US" dirty="0" err="1" smtClean="0">
                <a:latin typeface="Calibri" panose="020F0502020204030204" pitchFamily="34" charset="0"/>
              </a:rPr>
              <a:t>e</a:t>
            </a:r>
            <a:r>
              <a:rPr lang="en-US" baseline="30000" dirty="0" err="1" smtClean="0">
                <a:latin typeface="Calibri" panose="020F0502020204030204" pitchFamily="34" charset="0"/>
              </a:rPr>
              <a:t>+</a:t>
            </a:r>
            <a:r>
              <a:rPr lang="en-US" dirty="0" err="1" smtClean="0">
                <a:latin typeface="Calibri" panose="020F0502020204030204" pitchFamily="34" charset="0"/>
              </a:rPr>
              <a:t>e</a:t>
            </a:r>
            <a:r>
              <a:rPr lang="en-US" baseline="30000" dirty="0" smtClean="0">
                <a:latin typeface="Calibri" panose="020F0502020204030204" pitchFamily="34" charset="0"/>
              </a:rPr>
              <a:t>-</a:t>
            </a:r>
            <a:r>
              <a:rPr lang="en-US" dirty="0" smtClean="0">
                <a:latin typeface="Calibri" panose="020F0502020204030204" pitchFamily="34" charset="0"/>
              </a:rPr>
              <a:t>: 𝒑- and 𝒅-wave mesons are important </a:t>
            </a:r>
            <a:r>
              <a:rPr lang="en-US" dirty="0" err="1" smtClean="0">
                <a:latin typeface="Calibri" panose="020F0502020204030204" pitchFamily="34" charset="0"/>
              </a:rPr>
              <a:t>hadronization</a:t>
            </a:r>
            <a:r>
              <a:rPr lang="en-US" dirty="0" smtClean="0">
                <a:latin typeface="Calibri" panose="020F0502020204030204" pitchFamily="34" charset="0"/>
              </a:rPr>
              <a:t> channels.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Explore effects in systems beyond </a:t>
            </a:r>
            <a:r>
              <a:rPr lang="en-US" dirty="0" err="1" smtClean="0">
                <a:latin typeface="Calibri" panose="020F0502020204030204" pitchFamily="34" charset="0"/>
              </a:rPr>
              <a:t>e</a:t>
            </a:r>
            <a:r>
              <a:rPr lang="en-US" baseline="30000" dirty="0" err="1" smtClean="0">
                <a:latin typeface="Calibri" panose="020F0502020204030204" pitchFamily="34" charset="0"/>
              </a:rPr>
              <a:t>+</a:t>
            </a:r>
            <a:r>
              <a:rPr lang="en-US" dirty="0" err="1" smtClean="0">
                <a:latin typeface="Calibri" panose="020F0502020204030204" pitchFamily="34" charset="0"/>
              </a:rPr>
              <a:t>e</a:t>
            </a:r>
            <a:r>
              <a:rPr lang="en-US" baseline="30000" dirty="0" smtClean="0">
                <a:latin typeface="Calibri" panose="020F0502020204030204" pitchFamily="34" charset="0"/>
              </a:rPr>
              <a:t>-</a:t>
            </a:r>
            <a:endParaRPr lang="en-US" baseline="30000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Adding baryons: tedious but doable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Novel manifestation of polarization effects from orbital angular motion of quarks?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71433"/>
            <a:ext cx="10840914" cy="5187320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62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Hybrid </a:t>
            </a:r>
            <a:r>
              <a:rPr lang="en-US" dirty="0" err="1" smtClean="0"/>
              <a:t>Hadronization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71433"/>
            <a:ext cx="10737978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Decay gluons provisionally into </a:t>
            </a:r>
            <a:r>
              <a:rPr lang="en-US" dirty="0" err="1" smtClean="0"/>
              <a:t>qqbar</a:t>
            </a:r>
            <a:r>
              <a:rPr lang="en-US" dirty="0" smtClean="0"/>
              <a:t> pairs (gluons whose quarks don’t recombine are later reformed)</a:t>
            </a:r>
          </a:p>
          <a:p>
            <a:endParaRPr lang="en-US" dirty="0" smtClean="0"/>
          </a:p>
          <a:p>
            <a:r>
              <a:rPr lang="en-US" dirty="0" smtClean="0"/>
              <a:t>Go through all possible quark pairs/triplets, compute the recombination probability and sample it. Recombine the pair/triplet if successful.</a:t>
            </a:r>
          </a:p>
          <a:p>
            <a:endParaRPr lang="en-US" dirty="0"/>
          </a:p>
          <a:p>
            <a:r>
              <a:rPr lang="en-US" dirty="0" smtClean="0"/>
              <a:t>Rejected </a:t>
            </a:r>
            <a:r>
              <a:rPr lang="en-US" dirty="0" err="1" smtClean="0"/>
              <a:t>partons</a:t>
            </a:r>
            <a:r>
              <a:rPr lang="en-US" dirty="0" smtClean="0"/>
              <a:t> again form acceptable string systems (only color singlets removed!)</a:t>
            </a:r>
          </a:p>
          <a:p>
            <a:endParaRPr lang="en-US" dirty="0"/>
          </a:p>
          <a:p>
            <a:r>
              <a:rPr lang="en-US" dirty="0" smtClean="0"/>
              <a:t>Remnant strings are fragmented by PYTHIA 8.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424660" y="4831472"/>
            <a:ext cx="3193576" cy="794006"/>
            <a:chOff x="1020170" y="5419057"/>
            <a:chExt cx="3193576" cy="794006"/>
          </a:xfrm>
        </p:grpSpPr>
        <p:cxnSp>
          <p:nvCxnSpPr>
            <p:cNvPr id="123" name="Straight Connector 122"/>
            <p:cNvCxnSpPr/>
            <p:nvPr/>
          </p:nvCxnSpPr>
          <p:spPr bwMode="auto">
            <a:xfrm>
              <a:off x="1020170" y="6213062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flipV="1">
              <a:off x="1470546" y="5708095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 flipV="1">
              <a:off x="2475932" y="5819266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 flipV="1">
              <a:off x="1985750" y="5803629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flipV="1">
              <a:off x="3364174" y="6060378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 bwMode="auto">
            <a:xfrm flipV="1">
              <a:off x="3021842" y="5939863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1956178" y="5487455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flipV="1">
              <a:off x="2030105" y="5595095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>
              <a:off x="2475932" y="5644934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flipV="1">
              <a:off x="2510049" y="5719466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2980899" y="5674382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 flipV="1">
              <a:off x="3050276" y="5727429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3364174" y="5801613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 flipV="1">
              <a:off x="3525672" y="5866838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3987422" y="5907693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3987422" y="6060378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9" name="Oval 138"/>
            <p:cNvSpPr/>
            <p:nvPr/>
          </p:nvSpPr>
          <p:spPr bwMode="auto">
            <a:xfrm>
              <a:off x="1524002" y="5419057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3094633" y="5654323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2091236" y="5504072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303970" y="4893780"/>
            <a:ext cx="3233380" cy="741693"/>
            <a:chOff x="393890" y="5063385"/>
            <a:chExt cx="3233380" cy="741693"/>
          </a:xfrm>
        </p:grpSpPr>
        <p:cxnSp>
          <p:nvCxnSpPr>
            <p:cNvPr id="63" name="Straight Connector 62"/>
            <p:cNvCxnSpPr/>
            <p:nvPr/>
          </p:nvCxnSpPr>
          <p:spPr bwMode="auto">
            <a:xfrm>
              <a:off x="393890" y="5805077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844266" y="5300110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1849652" y="5411281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1359470" y="5395644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V="1">
              <a:off x="2737894" y="5652393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V="1">
              <a:off x="2395562" y="5531878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1329898" y="5079470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1403825" y="5187110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1849652" y="5236949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1883769" y="5311481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2354619" y="5266397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V="1">
              <a:off x="2423996" y="5319444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2737894" y="5393628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2899392" y="5458853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3361142" y="5499708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3361142" y="5652393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Oval 78"/>
            <p:cNvSpPr/>
            <p:nvPr/>
          </p:nvSpPr>
          <p:spPr bwMode="auto">
            <a:xfrm>
              <a:off x="997802" y="5098215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2665248" y="5251270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1658012" y="5063385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 bwMode="auto">
            <a:xfrm flipH="1" flipV="1">
              <a:off x="3123440" y="5480003"/>
              <a:ext cx="277506" cy="4710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H="1" flipV="1">
              <a:off x="3593152" y="5641652"/>
              <a:ext cx="34118" cy="15441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2116917" y="5258938"/>
              <a:ext cx="277506" cy="49812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6" name="TextBox 85"/>
          <p:cNvSpPr txBox="1"/>
          <p:nvPr/>
        </p:nvSpPr>
        <p:spPr>
          <a:xfrm>
            <a:off x="2749331" y="5805450"/>
            <a:ext cx="2664191" cy="30777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Remnant strings from color flow</a:t>
            </a:r>
            <a:endParaRPr lang="en-US" sz="1400" b="1" dirty="0"/>
          </a:p>
        </p:txBody>
      </p:sp>
      <p:cxnSp>
        <p:nvCxnSpPr>
          <p:cNvPr id="163" name="Straight Arrow Connector 162"/>
          <p:cNvCxnSpPr/>
          <p:nvPr/>
        </p:nvCxnSpPr>
        <p:spPr bwMode="auto">
          <a:xfrm>
            <a:off x="3852303" y="5383877"/>
            <a:ext cx="340587" cy="53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8" name="TextBox 167"/>
          <p:cNvSpPr txBox="1"/>
          <p:nvPr/>
        </p:nvSpPr>
        <p:spPr>
          <a:xfrm>
            <a:off x="6947533" y="5806475"/>
            <a:ext cx="1861407" cy="30777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String Fragmentation</a:t>
            </a:r>
            <a:endParaRPr lang="en-US" sz="1400" b="1" dirty="0"/>
          </a:p>
        </p:txBody>
      </p:sp>
      <p:cxnSp>
        <p:nvCxnSpPr>
          <p:cNvPr id="169" name="Straight Arrow Connector 168"/>
          <p:cNvCxnSpPr/>
          <p:nvPr/>
        </p:nvCxnSpPr>
        <p:spPr bwMode="auto">
          <a:xfrm>
            <a:off x="7707944" y="5378573"/>
            <a:ext cx="340587" cy="53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70" name="Group 169"/>
          <p:cNvGrpSpPr/>
          <p:nvPr/>
        </p:nvGrpSpPr>
        <p:grpSpPr>
          <a:xfrm>
            <a:off x="8112064" y="4812708"/>
            <a:ext cx="3494821" cy="809102"/>
            <a:chOff x="369506" y="5965921"/>
            <a:chExt cx="3494821" cy="809102"/>
          </a:xfrm>
        </p:grpSpPr>
        <p:cxnSp>
          <p:nvCxnSpPr>
            <p:cNvPr id="171" name="Straight Connector 170"/>
            <p:cNvCxnSpPr/>
            <p:nvPr/>
          </p:nvCxnSpPr>
          <p:spPr bwMode="auto">
            <a:xfrm>
              <a:off x="369506" y="6775022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 flipV="1">
              <a:off x="819882" y="6270055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Straight Connector 172"/>
            <p:cNvCxnSpPr/>
            <p:nvPr/>
          </p:nvCxnSpPr>
          <p:spPr bwMode="auto">
            <a:xfrm flipV="1">
              <a:off x="1825268" y="6381226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 bwMode="auto">
            <a:xfrm flipV="1">
              <a:off x="1335086" y="6365589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 flipV="1">
              <a:off x="2713510" y="6622338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 bwMode="auto">
            <a:xfrm flipV="1">
              <a:off x="2371178" y="6501823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/>
            <p:cNvCxnSpPr/>
            <p:nvPr/>
          </p:nvCxnSpPr>
          <p:spPr bwMode="auto">
            <a:xfrm>
              <a:off x="1305514" y="6049415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 bwMode="auto">
            <a:xfrm flipV="1">
              <a:off x="1379441" y="6157055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/>
            <p:cNvCxnSpPr/>
            <p:nvPr/>
          </p:nvCxnSpPr>
          <p:spPr bwMode="auto">
            <a:xfrm>
              <a:off x="1825268" y="6206894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 bwMode="auto">
            <a:xfrm flipV="1">
              <a:off x="1859385" y="6281426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>
              <a:off x="2330235" y="6236342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 bwMode="auto">
            <a:xfrm flipV="1">
              <a:off x="2399612" y="6289389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 bwMode="auto">
            <a:xfrm>
              <a:off x="2713510" y="6363573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 bwMode="auto">
            <a:xfrm flipV="1">
              <a:off x="2875008" y="6428798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/>
            <p:cNvCxnSpPr/>
            <p:nvPr/>
          </p:nvCxnSpPr>
          <p:spPr bwMode="auto">
            <a:xfrm>
              <a:off x="3336758" y="6469653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3336758" y="6622338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7" name="Oval 186"/>
            <p:cNvSpPr/>
            <p:nvPr/>
          </p:nvSpPr>
          <p:spPr bwMode="auto">
            <a:xfrm>
              <a:off x="973418" y="6068160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8" name="Oval 187"/>
            <p:cNvSpPr/>
            <p:nvPr/>
          </p:nvSpPr>
          <p:spPr bwMode="auto">
            <a:xfrm>
              <a:off x="2640864" y="6221215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Oval 188"/>
            <p:cNvSpPr/>
            <p:nvPr/>
          </p:nvSpPr>
          <p:spPr bwMode="auto">
            <a:xfrm>
              <a:off x="1633628" y="6033330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0" name="Straight Connector 189"/>
            <p:cNvCxnSpPr/>
            <p:nvPr/>
          </p:nvCxnSpPr>
          <p:spPr bwMode="auto">
            <a:xfrm flipH="1" flipV="1">
              <a:off x="3099056" y="6449948"/>
              <a:ext cx="277506" cy="4710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 bwMode="auto">
            <a:xfrm flipH="1" flipV="1">
              <a:off x="3568768" y="6611597"/>
              <a:ext cx="34118" cy="15441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Straight Connector 191"/>
            <p:cNvCxnSpPr/>
            <p:nvPr/>
          </p:nvCxnSpPr>
          <p:spPr bwMode="auto">
            <a:xfrm flipH="1">
              <a:off x="2092533" y="6228883"/>
              <a:ext cx="277506" cy="49812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3" name="Oval 192"/>
            <p:cNvSpPr/>
            <p:nvPr/>
          </p:nvSpPr>
          <p:spPr bwMode="auto">
            <a:xfrm>
              <a:off x="2185228" y="5965921"/>
              <a:ext cx="183107" cy="180056"/>
            </a:xfrm>
            <a:prstGeom prst="ellipse">
              <a:avLst/>
            </a:prstGeom>
            <a:solidFill>
              <a:srgbClr val="ACD4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3184789" y="6228883"/>
              <a:ext cx="183107" cy="180056"/>
            </a:xfrm>
            <a:prstGeom prst="ellipse">
              <a:avLst/>
            </a:prstGeom>
            <a:solidFill>
              <a:srgbClr val="ACD4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3681220" y="6475871"/>
              <a:ext cx="183107" cy="180056"/>
            </a:xfrm>
            <a:prstGeom prst="ellipse">
              <a:avLst/>
            </a:prstGeom>
            <a:solidFill>
              <a:srgbClr val="ACD4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27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3d-Harmonic Oscillator in Phase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Express angular momentum eigenstates through an expansion in products of 1D-states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Tedious but straight forward, e.g.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Two conditions for non-zero coefficients:</a:t>
                </a:r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  <a:blipFill>
                <a:blip r:embed="rId3"/>
                <a:stretch>
                  <a:fillRect l="-562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026028" y="2841521"/>
            <a:ext cx="8592306" cy="757417"/>
            <a:chOff x="4629675" y="3169125"/>
            <a:chExt cx="5896170" cy="5197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62325" y="3169126"/>
              <a:ext cx="2963520" cy="519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9675" y="3169125"/>
              <a:ext cx="2932650" cy="51975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7320" y="1496491"/>
            <a:ext cx="3709062" cy="674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5471" y="4577367"/>
            <a:ext cx="2300043" cy="371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9415" y="4577367"/>
            <a:ext cx="3011571" cy="3467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7693" y="2953141"/>
            <a:ext cx="1829249" cy="5341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88683" y="1649123"/>
            <a:ext cx="267733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Three 1D-quantum numbers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954" y="1510624"/>
            <a:ext cx="3313728" cy="646331"/>
          </a:xfrm>
          <a:prstGeom prst="rect">
            <a:avLst/>
          </a:prstGeom>
          <a:solidFill>
            <a:srgbClr val="9C4E4E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Radial, orbital angular momentum </a:t>
            </a:r>
          </a:p>
          <a:p>
            <a:r>
              <a:rPr lang="en-US" dirty="0" smtClean="0">
                <a:latin typeface="Bahnschrift SemiCondensed" panose="020B0502040204020203" pitchFamily="34" charset="0"/>
              </a:rPr>
              <a:t>and magnetic quantum </a:t>
            </a:r>
            <a:r>
              <a:rPr lang="en-US" dirty="0" err="1" smtClean="0">
                <a:latin typeface="Bahnschrift SemiCondensed" panose="020B0502040204020203" pitchFamily="34" charset="0"/>
              </a:rPr>
              <a:t>nubmers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791682" y="1833789"/>
            <a:ext cx="542301" cy="58036"/>
          </a:xfrm>
          <a:prstGeom prst="straightConnector1">
            <a:avLst/>
          </a:prstGeom>
          <a:ln w="63500">
            <a:solidFill>
              <a:srgbClr val="9C4E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1"/>
          </p:cNvCxnSpPr>
          <p:nvPr/>
        </p:nvCxnSpPr>
        <p:spPr>
          <a:xfrm flipH="1">
            <a:off x="7650866" y="1833789"/>
            <a:ext cx="737817" cy="5803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34818" y="5241488"/>
            <a:ext cx="3733714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Condition</a:t>
            </a:r>
            <a:r>
              <a:rPr lang="en-US" dirty="0">
                <a:latin typeface="Bahnschrift SemiCondensed" panose="020B0502040204020203" pitchFamily="34" charset="0"/>
              </a:rPr>
              <a:t> </a:t>
            </a:r>
            <a:r>
              <a:rPr lang="en-US" dirty="0" smtClean="0">
                <a:latin typeface="Bahnschrift SemiCondensed" panose="020B0502040204020203" pitchFamily="34" charset="0"/>
              </a:rPr>
              <a:t>for matching energy of states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6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Hadronization</a:t>
            </a:r>
            <a:r>
              <a:rPr lang="en-US" dirty="0" smtClean="0"/>
              <a:t> and Resonances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71433"/>
            <a:ext cx="10840914" cy="518732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Renewed interest in </a:t>
            </a:r>
            <a:r>
              <a:rPr lang="en-US" dirty="0" err="1" smtClean="0"/>
              <a:t>Hadronization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New experimental information!</a:t>
            </a:r>
          </a:p>
          <a:p>
            <a:pPr lvl="1"/>
            <a:r>
              <a:rPr lang="en-US" dirty="0" smtClean="0"/>
              <a:t>More realistic modeling?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Here we suggest a modest but physically important improvement.</a:t>
            </a:r>
          </a:p>
          <a:p>
            <a:r>
              <a:rPr lang="en-US" dirty="0" smtClean="0"/>
              <a:t>Hadronic resonances play </a:t>
            </a:r>
            <a:r>
              <a:rPr lang="en-US" dirty="0"/>
              <a:t>an important role in many aspects of heavy ion collisions. We expect this to be also the case </a:t>
            </a:r>
            <a:r>
              <a:rPr lang="en-US" dirty="0" smtClean="0"/>
              <a:t>for </a:t>
            </a:r>
            <a:r>
              <a:rPr lang="en-US" dirty="0" err="1"/>
              <a:t>hadronization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Concretely, we </a:t>
            </a:r>
            <a:r>
              <a:rPr lang="en-US" dirty="0"/>
              <a:t>study the inclusion of </a:t>
            </a:r>
            <a:r>
              <a:rPr lang="en-US" i="1" dirty="0"/>
              <a:t>meson</a:t>
            </a:r>
            <a:r>
              <a:rPr lang="en-US" dirty="0"/>
              <a:t> resonances into quark </a:t>
            </a:r>
            <a:r>
              <a:rPr lang="en-US" dirty="0" smtClean="0"/>
              <a:t>recombination.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745" y="376690"/>
            <a:ext cx="4544979" cy="3316306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10398420" y="376690"/>
            <a:ext cx="169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CCFF"/>
                </a:solidFill>
                <a:latin typeface="Bahnschrift SemiCondensed" panose="020B0502040204020203" pitchFamily="34" charset="0"/>
              </a:rPr>
              <a:t>arXiv:2203.11601</a:t>
            </a:r>
            <a:endParaRPr lang="en-US" dirty="0">
              <a:solidFill>
                <a:srgbClr val="99CCFF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</a:t>
            </a:r>
            <a:r>
              <a:rPr lang="en-US" dirty="0" err="1" smtClean="0"/>
              <a:t>Hadronization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71433"/>
            <a:ext cx="10840914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A hybrid of string </a:t>
            </a:r>
            <a:r>
              <a:rPr lang="en-US" dirty="0"/>
              <a:t>fragmentation and </a:t>
            </a:r>
            <a:r>
              <a:rPr lang="en-US" dirty="0" smtClean="0"/>
              <a:t>recombination.</a:t>
            </a:r>
          </a:p>
          <a:p>
            <a:r>
              <a:rPr lang="en-US" dirty="0"/>
              <a:t>I</a:t>
            </a:r>
            <a:r>
              <a:rPr lang="en-US" dirty="0" smtClean="0"/>
              <a:t>nterpolates smoothly </a:t>
            </a:r>
            <a:r>
              <a:rPr lang="en-US" dirty="0"/>
              <a:t>in between, </a:t>
            </a:r>
            <a:r>
              <a:rPr lang="en-US" dirty="0" smtClean="0"/>
              <a:t>two limits:</a:t>
            </a:r>
          </a:p>
          <a:p>
            <a:pPr lvl="1"/>
            <a:r>
              <a:rPr lang="en-US" dirty="0" smtClean="0"/>
              <a:t>Dilute </a:t>
            </a:r>
            <a:r>
              <a:rPr lang="en-US" dirty="0"/>
              <a:t>systems → </a:t>
            </a:r>
            <a:r>
              <a:rPr lang="en-US" dirty="0" smtClean="0"/>
              <a:t>Dominance of string </a:t>
            </a:r>
            <a:r>
              <a:rPr lang="en-US" dirty="0"/>
              <a:t>fragmentation</a:t>
            </a:r>
          </a:p>
          <a:p>
            <a:pPr lvl="1"/>
            <a:r>
              <a:rPr lang="en-US" dirty="0"/>
              <a:t>Dense systems → </a:t>
            </a:r>
            <a:r>
              <a:rPr lang="en-US" dirty="0" smtClean="0"/>
              <a:t>Dominance of quark recombination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Monte </a:t>
            </a:r>
            <a:r>
              <a:rPr lang="en-US" dirty="0"/>
              <a:t>Carlo </a:t>
            </a:r>
            <a:r>
              <a:rPr lang="en-US" dirty="0" smtClean="0"/>
              <a:t>implementation available, </a:t>
            </a:r>
            <a:r>
              <a:rPr lang="en-US" dirty="0" err="1" smtClean="0"/>
              <a:t>e.g</a:t>
            </a:r>
            <a:r>
              <a:rPr lang="en-US" dirty="0" smtClean="0"/>
              <a:t> implemented in JETSCAPE since v2.0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Necessary ingredients: </a:t>
            </a:r>
            <a:r>
              <a:rPr lang="en-US" dirty="0" smtClean="0"/>
              <a:t>probabilities for coalescence of quarks based on their phase space coordinates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Need to compute the necessary probabilities for meson resonances.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9507678" y="2297264"/>
            <a:ext cx="2519362" cy="719137"/>
            <a:chOff x="3968" y="2886"/>
            <a:chExt cx="1587" cy="453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920" y="2886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0"/>
                    <a:invGamma/>
                  </a:srgbClr>
                </a:gs>
              </a:gsLst>
              <a:lin ang="18900000" scaled="1"/>
            </a:gradFill>
            <a:ln w="2857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5283" y="3067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0"/>
                    <a:invGamma/>
                  </a:srgbClr>
                </a:gs>
              </a:gsLst>
              <a:lin ang="18900000" scaled="1"/>
            </a:gradFill>
            <a:ln w="2857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4966" y="3022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5057" y="2931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5057" y="3067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5419" y="3113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5374" y="3249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3968" y="3067"/>
              <a:ext cx="8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 anchorCtr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8067815" y="2440139"/>
            <a:ext cx="576263" cy="647700"/>
            <a:chOff x="3061" y="3021"/>
            <a:chExt cx="363" cy="408"/>
          </a:xfrm>
        </p:grpSpPr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3061" y="3021"/>
              <a:ext cx="227" cy="2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288" y="3203"/>
              <a:ext cx="136" cy="2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48678" y="2152801"/>
            <a:ext cx="1944687" cy="1077913"/>
            <a:chOff x="692654" y="4803203"/>
            <a:chExt cx="1944687" cy="1077913"/>
          </a:xfrm>
        </p:grpSpPr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838704" y="487305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983166" y="5161978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1126041" y="487305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838704" y="508895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694241" y="494607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1270504" y="50175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1054604" y="50175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1413379" y="5019103"/>
              <a:ext cx="73025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1629279" y="5306441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1629279" y="51635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1484816" y="5235003"/>
              <a:ext cx="73025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1845179" y="4874641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1557841" y="4874641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1918204" y="523500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1989641" y="50191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1773741" y="50191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1341941" y="5163566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auto">
            <a:xfrm>
              <a:off x="1413379" y="545090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auto">
            <a:xfrm>
              <a:off x="1845179" y="545090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auto">
            <a:xfrm>
              <a:off x="1845179" y="55953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2061079" y="53794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1629279" y="5522341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>
              <a:off x="837116" y="5306441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auto">
            <a:xfrm>
              <a:off x="981579" y="55953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auto">
            <a:xfrm>
              <a:off x="1124454" y="5306441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auto">
            <a:xfrm>
              <a:off x="837116" y="5522341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Oval 43"/>
            <p:cNvSpPr>
              <a:spLocks noChangeArrowheads="1"/>
            </p:cNvSpPr>
            <p:nvPr/>
          </p:nvSpPr>
          <p:spPr bwMode="auto">
            <a:xfrm>
              <a:off x="692654" y="5379466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44"/>
            <p:cNvSpPr>
              <a:spLocks noChangeArrowheads="1"/>
            </p:cNvSpPr>
            <p:nvPr/>
          </p:nvSpPr>
          <p:spPr bwMode="auto">
            <a:xfrm>
              <a:off x="1268916" y="54509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auto">
            <a:xfrm>
              <a:off x="1053016" y="54509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auto">
            <a:xfrm>
              <a:off x="2134104" y="5306441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47"/>
            <p:cNvSpPr>
              <a:spLocks noChangeArrowheads="1"/>
            </p:cNvSpPr>
            <p:nvPr/>
          </p:nvSpPr>
          <p:spPr bwMode="auto">
            <a:xfrm>
              <a:off x="2278566" y="55953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48"/>
            <p:cNvSpPr>
              <a:spLocks noChangeArrowheads="1"/>
            </p:cNvSpPr>
            <p:nvPr/>
          </p:nvSpPr>
          <p:spPr bwMode="auto">
            <a:xfrm>
              <a:off x="2421441" y="5306441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49"/>
            <p:cNvSpPr>
              <a:spLocks noChangeArrowheads="1"/>
            </p:cNvSpPr>
            <p:nvPr/>
          </p:nvSpPr>
          <p:spPr bwMode="auto">
            <a:xfrm>
              <a:off x="2134104" y="5522341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50"/>
            <p:cNvSpPr>
              <a:spLocks noChangeArrowheads="1"/>
            </p:cNvSpPr>
            <p:nvPr/>
          </p:nvSpPr>
          <p:spPr bwMode="auto">
            <a:xfrm>
              <a:off x="1989641" y="5379466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2565904" y="54509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Oval 52"/>
            <p:cNvSpPr>
              <a:spLocks noChangeArrowheads="1"/>
            </p:cNvSpPr>
            <p:nvPr/>
          </p:nvSpPr>
          <p:spPr bwMode="auto">
            <a:xfrm>
              <a:off x="2350004" y="54509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Oval 53"/>
            <p:cNvSpPr>
              <a:spLocks noChangeArrowheads="1"/>
            </p:cNvSpPr>
            <p:nvPr/>
          </p:nvSpPr>
          <p:spPr bwMode="auto">
            <a:xfrm>
              <a:off x="2134104" y="48032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Oval 54"/>
            <p:cNvSpPr>
              <a:spLocks noChangeArrowheads="1"/>
            </p:cNvSpPr>
            <p:nvPr/>
          </p:nvSpPr>
          <p:spPr bwMode="auto">
            <a:xfrm>
              <a:off x="2278566" y="5092128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Oval 55"/>
            <p:cNvSpPr>
              <a:spLocks noChangeArrowheads="1"/>
            </p:cNvSpPr>
            <p:nvPr/>
          </p:nvSpPr>
          <p:spPr bwMode="auto">
            <a:xfrm>
              <a:off x="2421441" y="480320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Oval 56"/>
            <p:cNvSpPr>
              <a:spLocks noChangeArrowheads="1"/>
            </p:cNvSpPr>
            <p:nvPr/>
          </p:nvSpPr>
          <p:spPr bwMode="auto">
            <a:xfrm>
              <a:off x="2134104" y="501910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Oval 57"/>
            <p:cNvSpPr>
              <a:spLocks noChangeArrowheads="1"/>
            </p:cNvSpPr>
            <p:nvPr/>
          </p:nvSpPr>
          <p:spPr bwMode="auto">
            <a:xfrm>
              <a:off x="1989641" y="487622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Oval 58"/>
            <p:cNvSpPr>
              <a:spLocks noChangeArrowheads="1"/>
            </p:cNvSpPr>
            <p:nvPr/>
          </p:nvSpPr>
          <p:spPr bwMode="auto">
            <a:xfrm>
              <a:off x="2565904" y="49476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Oval 59"/>
            <p:cNvSpPr>
              <a:spLocks noChangeArrowheads="1"/>
            </p:cNvSpPr>
            <p:nvPr/>
          </p:nvSpPr>
          <p:spPr bwMode="auto">
            <a:xfrm>
              <a:off x="2350004" y="49476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Oval 60"/>
            <p:cNvSpPr>
              <a:spLocks noChangeArrowheads="1"/>
            </p:cNvSpPr>
            <p:nvPr/>
          </p:nvSpPr>
          <p:spPr bwMode="auto">
            <a:xfrm>
              <a:off x="1054604" y="508895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Oval 61"/>
            <p:cNvSpPr>
              <a:spLocks noChangeArrowheads="1"/>
            </p:cNvSpPr>
            <p:nvPr/>
          </p:nvSpPr>
          <p:spPr bwMode="auto">
            <a:xfrm>
              <a:off x="1199066" y="5377878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Oval 62"/>
            <p:cNvSpPr>
              <a:spLocks noChangeArrowheads="1"/>
            </p:cNvSpPr>
            <p:nvPr/>
          </p:nvSpPr>
          <p:spPr bwMode="auto">
            <a:xfrm>
              <a:off x="1341941" y="508895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Oval 63"/>
            <p:cNvSpPr>
              <a:spLocks noChangeArrowheads="1"/>
            </p:cNvSpPr>
            <p:nvPr/>
          </p:nvSpPr>
          <p:spPr bwMode="auto">
            <a:xfrm>
              <a:off x="1054604" y="530485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Oval 64"/>
            <p:cNvSpPr>
              <a:spLocks noChangeArrowheads="1"/>
            </p:cNvSpPr>
            <p:nvPr/>
          </p:nvSpPr>
          <p:spPr bwMode="auto">
            <a:xfrm>
              <a:off x="910141" y="516197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Oval 65"/>
            <p:cNvSpPr>
              <a:spLocks noChangeArrowheads="1"/>
            </p:cNvSpPr>
            <p:nvPr/>
          </p:nvSpPr>
          <p:spPr bwMode="auto">
            <a:xfrm>
              <a:off x="1486404" y="52334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Oval 66"/>
            <p:cNvSpPr>
              <a:spLocks noChangeArrowheads="1"/>
            </p:cNvSpPr>
            <p:nvPr/>
          </p:nvSpPr>
          <p:spPr bwMode="auto">
            <a:xfrm>
              <a:off x="1270504" y="52334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Oval 67"/>
            <p:cNvSpPr>
              <a:spLocks noChangeArrowheads="1"/>
            </p:cNvSpPr>
            <p:nvPr/>
          </p:nvSpPr>
          <p:spPr bwMode="auto">
            <a:xfrm>
              <a:off x="1270504" y="530485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Oval 68"/>
            <p:cNvSpPr>
              <a:spLocks noChangeArrowheads="1"/>
            </p:cNvSpPr>
            <p:nvPr/>
          </p:nvSpPr>
          <p:spPr bwMode="auto">
            <a:xfrm>
              <a:off x="1414966" y="5593778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Oval 69"/>
            <p:cNvSpPr>
              <a:spLocks noChangeArrowheads="1"/>
            </p:cNvSpPr>
            <p:nvPr/>
          </p:nvSpPr>
          <p:spPr bwMode="auto">
            <a:xfrm>
              <a:off x="1845179" y="516197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Oval 70"/>
            <p:cNvSpPr>
              <a:spLocks noChangeArrowheads="1"/>
            </p:cNvSpPr>
            <p:nvPr/>
          </p:nvSpPr>
          <p:spPr bwMode="auto">
            <a:xfrm>
              <a:off x="1270504" y="552075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Oval 71"/>
            <p:cNvSpPr>
              <a:spLocks noChangeArrowheads="1"/>
            </p:cNvSpPr>
            <p:nvPr/>
          </p:nvSpPr>
          <p:spPr bwMode="auto">
            <a:xfrm>
              <a:off x="1126041" y="537787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Oval 72"/>
            <p:cNvSpPr>
              <a:spLocks noChangeArrowheads="1"/>
            </p:cNvSpPr>
            <p:nvPr/>
          </p:nvSpPr>
          <p:spPr bwMode="auto">
            <a:xfrm>
              <a:off x="1702304" y="54493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Oval 73"/>
            <p:cNvSpPr>
              <a:spLocks noChangeArrowheads="1"/>
            </p:cNvSpPr>
            <p:nvPr/>
          </p:nvSpPr>
          <p:spPr bwMode="auto">
            <a:xfrm>
              <a:off x="1486404" y="54493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Oval 74"/>
            <p:cNvSpPr>
              <a:spLocks noChangeArrowheads="1"/>
            </p:cNvSpPr>
            <p:nvPr/>
          </p:nvSpPr>
          <p:spPr bwMode="auto">
            <a:xfrm>
              <a:off x="1486404" y="552075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Oval 75"/>
            <p:cNvSpPr>
              <a:spLocks noChangeArrowheads="1"/>
            </p:cNvSpPr>
            <p:nvPr/>
          </p:nvSpPr>
          <p:spPr bwMode="auto">
            <a:xfrm>
              <a:off x="1630866" y="5809678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Oval 76"/>
            <p:cNvSpPr>
              <a:spLocks noChangeArrowheads="1"/>
            </p:cNvSpPr>
            <p:nvPr/>
          </p:nvSpPr>
          <p:spPr bwMode="auto">
            <a:xfrm>
              <a:off x="2061079" y="516197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Oval 77"/>
            <p:cNvSpPr>
              <a:spLocks noChangeArrowheads="1"/>
            </p:cNvSpPr>
            <p:nvPr/>
          </p:nvSpPr>
          <p:spPr bwMode="auto">
            <a:xfrm>
              <a:off x="1486404" y="573665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Oval 78"/>
            <p:cNvSpPr>
              <a:spLocks noChangeArrowheads="1"/>
            </p:cNvSpPr>
            <p:nvPr/>
          </p:nvSpPr>
          <p:spPr bwMode="auto">
            <a:xfrm>
              <a:off x="1341941" y="559377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Oval 79"/>
            <p:cNvSpPr>
              <a:spLocks noChangeArrowheads="1"/>
            </p:cNvSpPr>
            <p:nvPr/>
          </p:nvSpPr>
          <p:spPr bwMode="auto">
            <a:xfrm>
              <a:off x="1918204" y="56652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Oval 80"/>
            <p:cNvSpPr>
              <a:spLocks noChangeArrowheads="1"/>
            </p:cNvSpPr>
            <p:nvPr/>
          </p:nvSpPr>
          <p:spPr bwMode="auto">
            <a:xfrm>
              <a:off x="1702304" y="56652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158561" y="288164"/>
            <a:ext cx="2496184" cy="1512950"/>
            <a:chOff x="1064889" y="2973922"/>
            <a:chExt cx="3324400" cy="1923303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4889" y="2973922"/>
              <a:ext cx="3324400" cy="1923303"/>
            </a:xfrm>
            <a:prstGeom prst="rect">
              <a:avLst/>
            </a:prstGeom>
          </p:spPr>
        </p:pic>
        <p:sp>
          <p:nvSpPr>
            <p:cNvPr id="86" name="Rectangle 85"/>
            <p:cNvSpPr/>
            <p:nvPr/>
          </p:nvSpPr>
          <p:spPr bwMode="auto">
            <a:xfrm>
              <a:off x="3577471" y="4020532"/>
              <a:ext cx="811817" cy="87669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88198" y="2690170"/>
            <a:ext cx="6540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CCFF"/>
                </a:solidFill>
                <a:latin typeface="Bahnschrift SemiCondensed" panose="020B0502040204020203" pitchFamily="34" charset="0"/>
              </a:rPr>
              <a:t>K. C. Han, R. J. Fries, C. M. </a:t>
            </a:r>
            <a:r>
              <a:rPr lang="en-US" dirty="0" err="1" smtClean="0">
                <a:solidFill>
                  <a:srgbClr val="99CCFF"/>
                </a:solidFill>
                <a:latin typeface="Bahnschrift SemiCondensed" panose="020B0502040204020203" pitchFamily="34" charset="0"/>
              </a:rPr>
              <a:t>Ko</a:t>
            </a:r>
            <a:r>
              <a:rPr lang="en-US" dirty="0" smtClean="0">
                <a:solidFill>
                  <a:srgbClr val="99CCFF"/>
                </a:solidFill>
                <a:latin typeface="Bahnschrift SemiCondensed" panose="020B0502040204020203" pitchFamily="34" charset="0"/>
              </a:rPr>
              <a:t>, Jet </a:t>
            </a:r>
            <a:r>
              <a:rPr lang="en-US" dirty="0">
                <a:solidFill>
                  <a:srgbClr val="99CCFF"/>
                </a:solidFill>
                <a:latin typeface="Bahnschrift SemiCondensed" panose="020B0502040204020203" pitchFamily="34" charset="0"/>
              </a:rPr>
              <a:t>Fragmentation via Recombination of Parton </a:t>
            </a:r>
            <a:r>
              <a:rPr lang="en-US" dirty="0" smtClean="0">
                <a:solidFill>
                  <a:srgbClr val="99CCFF"/>
                </a:solidFill>
                <a:latin typeface="Bahnschrift SemiCondensed" panose="020B0502040204020203" pitchFamily="34" charset="0"/>
              </a:rPr>
              <a:t>Showers, </a:t>
            </a:r>
            <a:r>
              <a:rPr lang="en-US" dirty="0" err="1" smtClean="0">
                <a:solidFill>
                  <a:srgbClr val="99CCFF"/>
                </a:solidFill>
                <a:latin typeface="Bahnschrift SemiCondensed" panose="020B0502040204020203" pitchFamily="34" charset="0"/>
              </a:rPr>
              <a:t>Phys.Rev.C</a:t>
            </a:r>
            <a:r>
              <a:rPr lang="en-US" dirty="0" smtClean="0">
                <a:solidFill>
                  <a:srgbClr val="99CCFF"/>
                </a:solidFill>
                <a:latin typeface="Bahnschrift SemiCondensed" panose="020B0502040204020203" pitchFamily="34" charset="0"/>
              </a:rPr>
              <a:t> 93, 045207 </a:t>
            </a:r>
            <a:r>
              <a:rPr lang="en-US" dirty="0">
                <a:solidFill>
                  <a:srgbClr val="99CCFF"/>
                </a:solidFill>
                <a:latin typeface="Bahnschrift SemiCondensed" panose="020B0502040204020203" pitchFamily="34" charset="0"/>
              </a:rPr>
              <a:t>(2016) </a:t>
            </a:r>
          </a:p>
        </p:txBody>
      </p:sp>
    </p:spTree>
    <p:extLst>
      <p:ext uri="{BB962C8B-B14F-4D97-AF65-F5344CB8AC3E}">
        <p14:creationId xmlns:p14="http://schemas.microsoft.com/office/powerpoint/2010/main" val="14195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problem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Quarks/antiquarks = wave packets in phase space </a:t>
                </a:r>
              </a:p>
              <a:p>
                <a:r>
                  <a:rPr lang="en-US" dirty="0" smtClean="0"/>
                  <a:t>For simplicity: Gaussian wave packets around centroid phase space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of given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. Color and spin information might be available (otherwise treated statistically).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Short range interaction modeled by isotropic harmonic oscillator potential of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Use the Wigner formalism in phase space. We need angular momentum eigenstates.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  <a:blipFill>
                <a:blip r:embed="rId3"/>
                <a:stretch>
                  <a:fillRect l="-562" t="-588" r="-112" b="-5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6.7: Wave-Particle Duality - Physics LibreTex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353" y="2682880"/>
            <a:ext cx="2162210" cy="1238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6.7: Wave-Particle Duality - Physics LibreTex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457" y="3151408"/>
            <a:ext cx="2162210" cy="1238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p quark | The Particle Zo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93" y="2507233"/>
            <a:ext cx="2016120" cy="26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tistrange Quark | The Particle Zo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606" y="2536131"/>
            <a:ext cx="2333716" cy="262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040359" y="3703830"/>
            <a:ext cx="1732925" cy="10274"/>
          </a:xfrm>
          <a:prstGeom prst="straightConnector1">
            <a:avLst/>
          </a:prstGeom>
          <a:ln w="889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36446" y="3192309"/>
            <a:ext cx="17979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Attractive force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6" name="Picture 8" descr="math - Plotting Quantum Harmonic Oscillator in Mathematica - Stack Overfl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418" y="3151408"/>
            <a:ext cx="3494614" cy="220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6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3d-Harmonic Oscillator in Phase space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Wigner distribution in phase space for given wave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(Diagonal) r</a:t>
                </a:r>
                <a:r>
                  <a:rPr lang="en-US" dirty="0" smtClean="0"/>
                  <a:t>esults known </a:t>
                </a:r>
                <a:r>
                  <a:rPr lang="en-US" dirty="0" smtClean="0"/>
                  <a:t>for the </a:t>
                </a:r>
                <a:r>
                  <a:rPr lang="en-US" dirty="0" smtClean="0"/>
                  <a:t>3-D</a:t>
                </a:r>
                <a:r>
                  <a:rPr lang="en-US" dirty="0" smtClean="0"/>
                  <a:t> </a:t>
                </a:r>
                <a:r>
                  <a:rPr lang="en-US" dirty="0" smtClean="0"/>
                  <a:t>harmonic oscillator: </a:t>
                </a:r>
                <a:r>
                  <a:rPr lang="en-US" dirty="0"/>
                  <a:t>S. </a:t>
                </a:r>
                <a:r>
                  <a:rPr lang="en-US" dirty="0" err="1"/>
                  <a:t>Shlomo</a:t>
                </a:r>
                <a:r>
                  <a:rPr lang="en-US" dirty="0"/>
                  <a:t>, M. Prakash, </a:t>
                </a:r>
                <a:r>
                  <a:rPr lang="en-US" i="1" dirty="0"/>
                  <a:t>Phase space distribution of an N </a:t>
                </a:r>
                <a:r>
                  <a:rPr lang="en-US" i="1" dirty="0" smtClean="0"/>
                  <a:t>–dimensional harmonic </a:t>
                </a:r>
                <a:r>
                  <a:rPr lang="en-US" i="1" dirty="0"/>
                  <a:t>oscillator</a:t>
                </a:r>
                <a:r>
                  <a:rPr lang="en-US" dirty="0"/>
                  <a:t>, </a:t>
                </a:r>
                <a:r>
                  <a:rPr lang="en-US" dirty="0" err="1"/>
                  <a:t>Nucl</a:t>
                </a:r>
                <a:r>
                  <a:rPr lang="en-US" dirty="0"/>
                  <a:t>. Phys. A </a:t>
                </a:r>
                <a:r>
                  <a:rPr lang="en-US" dirty="0" smtClean="0"/>
                  <a:t>357,157 (1981); </a:t>
                </a:r>
                <a:r>
                  <a:rPr lang="en-US" dirty="0" smtClean="0"/>
                  <a:t>formally known but hard to use.</a:t>
                </a:r>
                <a:endParaRPr lang="en-US" dirty="0" smtClean="0"/>
              </a:p>
              <a:p>
                <a:r>
                  <a:rPr lang="en-US" dirty="0" smtClean="0"/>
                  <a:t>In </a:t>
                </a:r>
                <a:r>
                  <a:rPr lang="en-US" dirty="0"/>
                  <a:t>2-D: R. Simon, G. S. Agarwal, </a:t>
                </a:r>
                <a:r>
                  <a:rPr lang="en-US" i="1" dirty="0"/>
                  <a:t>Wigner representation of </a:t>
                </a:r>
                <a:r>
                  <a:rPr lang="en-US" i="1" dirty="0" smtClean="0"/>
                  <a:t>Laguerre-</a:t>
                </a:r>
                <a:r>
                  <a:rPr lang="en-US" i="1" dirty="0"/>
                  <a:t>G</a:t>
                </a:r>
                <a:r>
                  <a:rPr lang="en-US" i="1" dirty="0" smtClean="0"/>
                  <a:t>aussian </a:t>
                </a:r>
                <a:r>
                  <a:rPr lang="en-US" i="1" dirty="0"/>
                  <a:t>beams</a:t>
                </a:r>
                <a:r>
                  <a:rPr lang="en-US" dirty="0"/>
                  <a:t>, Opt. Lett. </a:t>
                </a:r>
                <a:r>
                  <a:rPr lang="en-US" dirty="0" smtClean="0"/>
                  <a:t>25, 1313 (2000); results are in closed form and elegant!</a:t>
                </a:r>
              </a:p>
              <a:p>
                <a:endParaRPr lang="en-US" dirty="0" smtClean="0"/>
              </a:p>
              <a:p>
                <a:r>
                  <a:rPr lang="en-US" dirty="0"/>
                  <a:t>Recalculate Wigner distributions using an </a:t>
                </a:r>
                <a:r>
                  <a:rPr lang="en-US" dirty="0" smtClean="0"/>
                  <a:t>expansion of angular momentum eigenstates </a:t>
                </a:r>
                <a:r>
                  <a:rPr lang="en-US" dirty="0"/>
                  <a:t>in products of 1D-states.</a:t>
                </a:r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  <a:blipFill>
                <a:blip r:embed="rId3"/>
                <a:stretch>
                  <a:fillRect l="-562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864" y="1488388"/>
            <a:ext cx="5159752" cy="70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3d-Harmonic Oscillator in Phase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71433"/>
            <a:ext cx="10840914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Use the well-studied 1D-phase space distributions to build the 3D ones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off-diagonal 1-D Wigner distributions are known [</a:t>
            </a:r>
            <a:r>
              <a:rPr lang="en-US" dirty="0"/>
              <a:t>T. </a:t>
            </a:r>
            <a:r>
              <a:rPr lang="en-US" dirty="0" err="1"/>
              <a:t>Curtright</a:t>
            </a:r>
            <a:r>
              <a:rPr lang="en-US" dirty="0"/>
              <a:t>, T. </a:t>
            </a:r>
            <a:r>
              <a:rPr lang="en-US" dirty="0" err="1"/>
              <a:t>Uematsu</a:t>
            </a:r>
            <a:r>
              <a:rPr lang="en-US" dirty="0"/>
              <a:t>, C. K. </a:t>
            </a:r>
            <a:r>
              <a:rPr lang="en-US" dirty="0" err="1"/>
              <a:t>Zachos</a:t>
            </a:r>
            <a:r>
              <a:rPr lang="en-US" dirty="0" smtClean="0"/>
              <a:t>, </a:t>
            </a:r>
            <a:r>
              <a:rPr lang="en-US" dirty="0"/>
              <a:t>J. Math. Phys. 42 (</a:t>
            </a:r>
            <a:r>
              <a:rPr lang="en-US" dirty="0" smtClean="0"/>
              <a:t>2001)]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214" y="4798338"/>
            <a:ext cx="5426083" cy="788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414" y="1541856"/>
            <a:ext cx="6410651" cy="810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936" y="2563966"/>
            <a:ext cx="4384641" cy="6712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49378" y="2168018"/>
            <a:ext cx="22854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Three off-diagonal 1-D Wigner distributions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 flipV="1">
            <a:off x="7419372" y="2048720"/>
            <a:ext cx="1430006" cy="442464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3214" y="5986160"/>
            <a:ext cx="2502219" cy="2607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9001" y="5968383"/>
            <a:ext cx="1710377" cy="2962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4428" y="3235255"/>
                <a:ext cx="3825902" cy="646331"/>
              </a:xfrm>
              <a:prstGeom prst="rect">
                <a:avLst/>
              </a:prstGeom>
              <a:solidFill>
                <a:srgbClr val="9C4E4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Bahnschrift SemiCondensed" panose="020B0502040204020203" pitchFamily="34" charset="0"/>
                  </a:rPr>
                  <a:t>Averaging magnetic quantum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latin typeface="Bahnschrift SemiCondensed" panose="020B0502040204020203" pitchFamily="34" charset="0"/>
                  </a:rPr>
                  <a:t>, </a:t>
                </a:r>
                <a:r>
                  <a:rPr lang="en-US" dirty="0" smtClean="0">
                    <a:latin typeface="Bahnschrift SemiCondensed" panose="020B0502040204020203" pitchFamily="34" charset="0"/>
                  </a:rPr>
                  <a:t>since </a:t>
                </a:r>
                <a:r>
                  <a:rPr lang="en-US" dirty="0" smtClean="0">
                    <a:latin typeface="Bahnschrift SemiCondensed" panose="020B0502040204020203" pitchFamily="34" charset="0"/>
                  </a:rPr>
                  <a:t>not interested in polarization.</a:t>
                </a:r>
                <a:endParaRPr lang="en-US" dirty="0">
                  <a:latin typeface="Bahnschrift SemiCondensed" panose="020B0502040204020203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8" y="3235255"/>
                <a:ext cx="3825902" cy="646331"/>
              </a:xfrm>
              <a:prstGeom prst="rect">
                <a:avLst/>
              </a:prstGeom>
              <a:blipFill>
                <a:blip r:embed="rId8"/>
                <a:stretch>
                  <a:fillRect l="-1274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4" idx="3"/>
          </p:cNvCxnSpPr>
          <p:nvPr/>
        </p:nvCxnSpPr>
        <p:spPr>
          <a:xfrm flipV="1">
            <a:off x="3930330" y="3149532"/>
            <a:ext cx="1914885" cy="408889"/>
          </a:xfrm>
          <a:prstGeom prst="straightConnector1">
            <a:avLst/>
          </a:prstGeom>
          <a:ln w="63500">
            <a:solidFill>
              <a:srgbClr val="9C4E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04427" y="2453714"/>
                <a:ext cx="3726598" cy="646331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Bahnschrift SemiCondensed" panose="020B0502040204020203" pitchFamily="34" charset="0"/>
                  </a:rPr>
                  <a:t>Radial </a:t>
                </a:r>
                <a:r>
                  <a:rPr lang="en-US" dirty="0">
                    <a:latin typeface="Bahnschrift SemiCondensed" panose="020B0502040204020203" pitchFamily="34" charset="0"/>
                  </a:rPr>
                  <a:t>quantum </a:t>
                </a:r>
                <a:r>
                  <a:rPr lang="en-US" dirty="0" smtClean="0">
                    <a:latin typeface="Bahnschrift SemiCondensed" panose="020B0502040204020203" pitchFamily="34" charset="0"/>
                  </a:rPr>
                  <a:t>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Bahnschrift SemiCondensed" panose="020B0502040204020203" pitchFamily="34" charset="0"/>
                  </a:rPr>
                  <a:t>, </a:t>
                </a:r>
                <a:endParaRPr lang="en-US" dirty="0" smtClean="0">
                  <a:latin typeface="Bahnschrift SemiCondensed" panose="020B0502040204020203" pitchFamily="34" charset="0"/>
                </a:endParaRPr>
              </a:p>
              <a:p>
                <a:r>
                  <a:rPr lang="en-US" dirty="0" smtClean="0">
                    <a:latin typeface="Bahnschrift SemiCondensed" panose="020B0502040204020203" pitchFamily="34" charset="0"/>
                  </a:rPr>
                  <a:t>angular momentum quantum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>
                  <a:latin typeface="Bahnschrift SemiCondensed" panose="020B0502040204020203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7" y="2453714"/>
                <a:ext cx="3726598" cy="646331"/>
              </a:xfrm>
              <a:prstGeom prst="rect">
                <a:avLst/>
              </a:prstGeom>
              <a:blipFill>
                <a:blip r:embed="rId9"/>
                <a:stretch>
                  <a:fillRect l="-130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1967726" y="2048720"/>
            <a:ext cx="1206127" cy="404993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89165" y="3006643"/>
            <a:ext cx="3702833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Expansion coefficients for angular momentum eigenstates in terms of products of 1-D states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 flipV="1">
            <a:off x="7075555" y="3081408"/>
            <a:ext cx="1413610" cy="386900"/>
          </a:xfrm>
          <a:prstGeom prst="straightConnector1">
            <a:avLst/>
          </a:prstGeom>
          <a:ln w="635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26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Wigner Distributions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971433"/>
                <a:ext cx="5437208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Recall that Wigner distributions can be negative.</a:t>
                </a:r>
              </a:p>
              <a:p>
                <a:r>
                  <a:rPr lang="en-US" dirty="0" smtClean="0"/>
                  <a:t>When summed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, they only depend on magnitudes of position and momentum, and the relative angle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between.</a:t>
                </a:r>
              </a:p>
              <a:p>
                <a:r>
                  <a:rPr lang="en-US" dirty="0" smtClean="0"/>
                  <a:t>Examples of a</a:t>
                </a:r>
                <a:r>
                  <a:rPr lang="en-US" dirty="0" smtClean="0"/>
                  <a:t> </a:t>
                </a:r>
                <a:r>
                  <a:rPr lang="en-US" dirty="0" smtClean="0"/>
                  <a:t>few lowest </a:t>
                </a:r>
                <a:r>
                  <a:rPr lang="en-US" dirty="0" smtClean="0"/>
                  <a:t>states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71433"/>
                <a:ext cx="5437208" cy="5187320"/>
              </a:xfrm>
              <a:blipFill>
                <a:blip r:embed="rId3"/>
                <a:stretch>
                  <a:fillRect l="-1122" t="-588" r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257" y="0"/>
            <a:ext cx="6119002" cy="2317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145924"/>
            <a:ext cx="10075762" cy="2712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6257" y="2265412"/>
            <a:ext cx="3338395" cy="190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Coalescence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Probability for coalescence of Gaussian wave packets using the Wigner distributions.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 smtClean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Again sum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, since we are not interested in polarization here (</a:t>
                </a:r>
                <a:r>
                  <a:rPr lang="en-US" dirty="0" smtClean="0"/>
                  <a:t>see remark later).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/>
                  <a:t>R</a:t>
                </a:r>
                <a:r>
                  <a:rPr lang="en-US" dirty="0" smtClean="0"/>
                  <a:t>esults </a:t>
                </a:r>
                <a:r>
                  <a:rPr lang="en-US" dirty="0" smtClean="0"/>
                  <a:t>discussed here for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dirty="0" smtClean="0"/>
                  <a:t>relation </a:t>
                </a:r>
                <a:r>
                  <a:rPr lang="en-US" dirty="0" smtClean="0"/>
                  <a:t>between quark wave packet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and harmonic oscillator length scale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  <a:blipFill>
                <a:blip r:embed="rId3"/>
                <a:stretch>
                  <a:fillRect l="-562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777875" y="1702828"/>
            <a:ext cx="8645128" cy="577734"/>
            <a:chOff x="1974644" y="2241051"/>
            <a:chExt cx="8645128" cy="5777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4644" y="2241051"/>
              <a:ext cx="4790806" cy="56884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3364" y="2241051"/>
              <a:ext cx="3906408" cy="57773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875" y="2581832"/>
            <a:ext cx="2483730" cy="666281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790733" y="2665101"/>
            <a:ext cx="3113353" cy="923330"/>
          </a:xfrm>
          <a:prstGeom prst="rect">
            <a:avLst/>
          </a:prstGeom>
          <a:solidFill>
            <a:srgbClr val="9C4E4E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Bound state Wigner distribution; </a:t>
            </a:r>
          </a:p>
          <a:p>
            <a:r>
              <a:rPr lang="en-US" dirty="0" smtClean="0">
                <a:latin typeface="Bahnschrift SemiCondensed" panose="020B0502040204020203" pitchFamily="34" charset="0"/>
              </a:rPr>
              <a:t>only depends on relative phase</a:t>
            </a:r>
          </a:p>
          <a:p>
            <a:r>
              <a:rPr lang="en-US" dirty="0" smtClean="0">
                <a:latin typeface="Bahnschrift SemiCondensed" panose="020B0502040204020203" pitchFamily="34" charset="0"/>
              </a:rPr>
              <a:t>space </a:t>
            </a:r>
            <a:r>
              <a:rPr lang="en-US" dirty="0" err="1" smtClean="0">
                <a:latin typeface="Bahnschrift SemiCondensed" panose="020B0502040204020203" pitchFamily="34" charset="0"/>
              </a:rPr>
              <a:t>corrdinates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6819881" y="2271674"/>
            <a:ext cx="0" cy="531470"/>
          </a:xfrm>
          <a:prstGeom prst="straightConnector1">
            <a:avLst/>
          </a:prstGeom>
          <a:ln w="63500">
            <a:solidFill>
              <a:srgbClr val="9C4E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634399" y="2581832"/>
            <a:ext cx="228546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Wigner distributions of two Gaussian wave packets.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cxnSp>
        <p:nvCxnSpPr>
          <p:cNvPr id="61" name="Straight Arrow Connector 60"/>
          <p:cNvCxnSpPr>
            <a:stCxn id="60" idx="1"/>
          </p:cNvCxnSpPr>
          <p:nvPr/>
        </p:nvCxnSpPr>
        <p:spPr>
          <a:xfrm flipH="1" flipV="1">
            <a:off x="9630137" y="2147104"/>
            <a:ext cx="4262" cy="896393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0" idx="1"/>
          </p:cNvCxnSpPr>
          <p:nvPr/>
        </p:nvCxnSpPr>
        <p:spPr>
          <a:xfrm flipH="1" flipV="1">
            <a:off x="8648219" y="2147104"/>
            <a:ext cx="986180" cy="896393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245221" y="3505162"/>
            <a:ext cx="3241593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Wigner for center of mass motion.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cxnSp>
        <p:nvCxnSpPr>
          <p:cNvPr id="67" name="Straight Arrow Connector 66"/>
          <p:cNvCxnSpPr>
            <a:stCxn id="66" idx="0"/>
          </p:cNvCxnSpPr>
          <p:nvPr/>
        </p:nvCxnSpPr>
        <p:spPr>
          <a:xfrm flipV="1">
            <a:off x="3866018" y="2147104"/>
            <a:ext cx="2054433" cy="1358058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0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Coalescence Probabilities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971433"/>
                <a:ext cx="4716464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Probabilities depend on the relative coordinates of the wave packet centroids, called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here.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= angle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 smtClean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71433"/>
                <a:ext cx="4716464" cy="5187320"/>
              </a:xfrm>
              <a:blipFill>
                <a:blip r:embed="rId3"/>
                <a:stretch>
                  <a:fillRect l="-1294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264" y="1272916"/>
            <a:ext cx="6686237" cy="2659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1629" y="4032010"/>
            <a:ext cx="9396872" cy="271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736411_Famous event in history presentation_AAS_v4" id="{885A6F1E-651B-4F15-A7C5-F8866BEBEDBA}" vid="{A424914B-CB64-4CFE-A131-6ACB64D36A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C94942-C689-461B-8649-1FD863C6BA2B}">
  <ds:schemaRefs>
    <ds:schemaRef ds:uri="71af3243-3dd4-4a8d-8c0d-dd76da1f02a5"/>
    <ds:schemaRef ds:uri="http://schemas.microsoft.com/office/2006/documentManagement/types"/>
    <ds:schemaRef ds:uri="http://schemas.microsoft.com/office/2006/metadata/properties"/>
    <ds:schemaRef ds:uri="http://purl.org/dc/terms/"/>
    <ds:schemaRef ds:uri="16c05727-aa75-4e4a-9b5f-8a80a1165891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8C25A74-1E0C-4362-AFA3-6197BD285F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6277B9-27DA-47CA-9593-62E4BB44A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Famous event in history presentation</Template>
  <TotalTime>0</TotalTime>
  <Words>1061</Words>
  <Application>Microsoft Office PowerPoint</Application>
  <PresentationFormat>Widescreen</PresentationFormat>
  <Paragraphs>241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Bahnschrift</vt:lpstr>
      <vt:lpstr>Bahnschrift SemiBold</vt:lpstr>
      <vt:lpstr>Bahnschrift SemiCondensed</vt:lpstr>
      <vt:lpstr>Calibri</vt:lpstr>
      <vt:lpstr>Cambria Math</vt:lpstr>
      <vt:lpstr>Corbel</vt:lpstr>
      <vt:lpstr>Courier New</vt:lpstr>
      <vt:lpstr>Celestial</vt:lpstr>
      <vt:lpstr>Excited Hadron Channels  in Hadronization  </vt:lpstr>
      <vt:lpstr>Hadronization and Resonances</vt:lpstr>
      <vt:lpstr>Hybrid Hadronization</vt:lpstr>
      <vt:lpstr>Setting up the problem</vt:lpstr>
      <vt:lpstr>3d-Harmonic Oscillator in Phase space</vt:lpstr>
      <vt:lpstr>3d-Harmonic Oscillator in Phase space</vt:lpstr>
      <vt:lpstr>Wigner Distributions</vt:lpstr>
      <vt:lpstr>Coalescence</vt:lpstr>
      <vt:lpstr>Coalescence Probabilities</vt:lpstr>
      <vt:lpstr>Coalescence Probabilities</vt:lpstr>
      <vt:lpstr>Excited Mesons and their decays</vt:lpstr>
      <vt:lpstr>Excited Mesons and their decays</vt:lpstr>
      <vt:lpstr>First test: abundances of Resonances</vt:lpstr>
      <vt:lpstr>First test: spectra</vt:lpstr>
      <vt:lpstr>Preview: Polarization</vt:lpstr>
      <vt:lpstr>summary</vt:lpstr>
      <vt:lpstr>Backup</vt:lpstr>
      <vt:lpstr>JETS in Hybrid Hadronization </vt:lpstr>
      <vt:lpstr>3d-Harmonic Oscillator in Phase space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2020-07-10T05:56:38Z</dcterms:created>
  <dcterms:modified xsi:type="dcterms:W3CDTF">2023-03-28T23:37:56Z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