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36" r:id="rId2"/>
    <p:sldId id="509" r:id="rId3"/>
    <p:sldId id="596" r:id="rId4"/>
    <p:sldId id="610" r:id="rId5"/>
    <p:sldId id="608" r:id="rId6"/>
    <p:sldId id="613" r:id="rId7"/>
    <p:sldId id="586" r:id="rId8"/>
    <p:sldId id="542" r:id="rId9"/>
    <p:sldId id="589" r:id="rId10"/>
    <p:sldId id="611" r:id="rId11"/>
    <p:sldId id="612" r:id="rId12"/>
    <p:sldId id="591" r:id="rId13"/>
    <p:sldId id="598" r:id="rId14"/>
    <p:sldId id="592" r:id="rId15"/>
    <p:sldId id="573" r:id="rId16"/>
    <p:sldId id="587" r:id="rId17"/>
    <p:sldId id="597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1DC"/>
    <a:srgbClr val="2C3EF4"/>
    <a:srgbClr val="FFD30F"/>
    <a:srgbClr val="FFAFB0"/>
    <a:srgbClr val="FFB53D"/>
    <a:srgbClr val="BC0000"/>
    <a:srgbClr val="CBE0BD"/>
    <a:srgbClr val="FF9700"/>
    <a:srgbClr val="C745FF"/>
    <a:srgbClr val="265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5" autoAdjust="0"/>
    <p:restoredTop sz="81565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84" y="62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_{el}}{dx}=\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{d^3k}{(2\pi)^3}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 f(k)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{q_\perp^2}{2k}\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{d\sigma}{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{3\pi}{2}\alpha_s^2T^2\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{s^*}{4\mu_D^2}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_{el}}{dx}=\int\frac{d^3k}{(2\pi)^3}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 f(k)  \frac{q_\perp^2}{2k}\frac{d\sigma}{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\frac{1}{2\omega}\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\hat q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_{rad}}{dx}\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}{\pi} \hat q (x)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{d\ell_\perp^2}{\ell_\perp^4}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(z)\sin^2\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{\ell_\perp^2 (x-x_0)}{4z(1-z)E}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=\sum_{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a,b,c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d\sigma_{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c+X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D_{a/h}(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observation of jet quenching phenomena in single high </a:t>
            </a:r>
            <a:r>
              <a:rPr lang="en-US" baseline="0" dirty="0" err="1"/>
              <a:t>pt</a:t>
            </a:r>
            <a:r>
              <a:rPr lang="en-US" baseline="0" dirty="0"/>
              <a:t> hadron spectra at </a:t>
            </a:r>
            <a:r>
              <a:rPr lang="en-US" dirty="0"/>
              <a:t>RHIC more</a:t>
            </a:r>
            <a:r>
              <a:rPr lang="en-US" baseline="0" dirty="0"/>
              <a:t> than decade ago was a major discovery, It has since then become the focus of many experimental and theoretical studies at both RHIC and LHC, </a:t>
            </a:r>
          </a:p>
          <a:p>
            <a:r>
              <a:rPr lang="en-US" baseline="0" dirty="0"/>
              <a:t>The first systematic comparison of data end models by JET collaboration,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done with hadron spectra and correlations, they can provide stringent constraints on </a:t>
            </a:r>
            <a:r>
              <a:rPr lang="en-US" dirty="0" err="1"/>
              <a:t>qhat</a:t>
            </a:r>
            <a:r>
              <a:rPr lang="en-US" dirty="0"/>
              <a:t> especially dihedron and gamma/Z-hadron correlations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done with hadron spectra and correlations, they can provide stringent constraints on </a:t>
            </a:r>
            <a:r>
              <a:rPr lang="en-US" dirty="0" err="1"/>
              <a:t>qhat</a:t>
            </a:r>
            <a:r>
              <a:rPr lang="en-US" dirty="0"/>
              <a:t> especially dihedron and gamma/Z-hadron correlations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\frac{\partial f}{\partial t}+\frac{\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p_\perp}{E}\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\frac{\partial f}{\partial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r_\perp}=\frac{\hat q}{4}\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_{p_\perp}^2 f(\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f_s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=3\left(\frac{4E}{\hat q t^2}\right)^2 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\exp\left[-(\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{r}_\perp-\frac{\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p_\perp}{2E}t)^2\frac{12E^2}{\hat q t^3}-\frac{p_\perp^2}{\hat q t}\right]</a:t>
            </a: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r)_{t=0}=(2\pi)^2\delta^2(\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{r}_\perp)\delta^2(\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{p}_\perp)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\frac{1}{\pi \hat q t}\exp\left(-\frac{p_\perp^2}{\hat q t}\right)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\int \frac{d^2r}{(2\pi)^2}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A_{E_\perp}^{\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n}=\frac{\int d^3rd^3pf_a(\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n}{\int d^3rd^3pf_a(\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p,\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r)}</a:t>
            </a:r>
          </a:p>
          <a:p>
            <a:b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0068" y="6491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135" y="64912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2212" y="65071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2322"/>
            <a:ext cx="1341781" cy="7056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 panose="02010600040101010101" charset="-122"/>
          <a:cs typeface="华文宋体" panose="02010600040101010101" charset="-122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0239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0772" y="0"/>
            <a:ext cx="7851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br>
              <a:rPr lang="en-US" dirty="0"/>
            </a:b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904618" y="628059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2023.3.28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2531" y="5600324"/>
            <a:ext cx="42669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Xin-Nian Wang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Lawrence Berkeley National Laboratory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6577" y="105543"/>
            <a:ext cx="435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Hard Probes 2023, Aschaffenburg</a:t>
            </a: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2322"/>
            <a:ext cx="1341781" cy="705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52" y="3094595"/>
            <a:ext cx="11046941" cy="875253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Gradient tomography of </a:t>
            </a:r>
            <a:r>
              <a:rPr lang="en-US" sz="3600" dirty="0" err="1"/>
              <a:t>dijets</a:t>
            </a:r>
            <a:r>
              <a:rPr lang="en-US" sz="3600" dirty="0"/>
              <a:t> in heavy-ion collisions</a:t>
            </a:r>
          </a:p>
        </p:txBody>
      </p:sp>
      <p:pic>
        <p:nvPicPr>
          <p:cNvPr id="6" name="Picture 5" descr="Shape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93" y="0"/>
            <a:ext cx="1495168" cy="1404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8475" y="807576"/>
            <a:ext cx="10478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Information field based global Bayesian inference of the jet transport coefficient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5560" y="1947309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Man </a:t>
            </a:r>
            <a:r>
              <a:rPr lang="en-US" sz="2800" dirty="0" err="1">
                <a:solidFill>
                  <a:srgbClr val="FFFF00"/>
                </a:solidFill>
              </a:rPr>
              <a:t>Xie</a:t>
            </a:r>
            <a:r>
              <a:rPr lang="en-US" sz="2800" dirty="0">
                <a:solidFill>
                  <a:srgbClr val="FFFF00"/>
                </a:solidFill>
              </a:rPr>
              <a:t> (SCNU)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9333" y="3831221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+mj-lt"/>
              </a:rPr>
              <a:t>Yayun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He (SCNU)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687" y="2436755"/>
            <a:ext cx="753273" cy="826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58" y="4350513"/>
            <a:ext cx="733626" cy="804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2750" y="2631805"/>
            <a:ext cx="151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Poster #32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tomography for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245" y="1072252"/>
            <a:ext cx="5258700" cy="51122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8656059" y="1376521"/>
            <a:ext cx="3535941" cy="4104958"/>
            <a:chOff x="5823285" y="1010653"/>
            <a:chExt cx="2255626" cy="2435192"/>
          </a:xfrm>
        </p:grpSpPr>
        <p:sp>
          <p:nvSpPr>
            <p:cNvPr id="9" name="Oval 8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</a:p>
          </p:txBody>
        </p:sp>
        <p:sp>
          <p:nvSpPr>
            <p:cNvPr id="19" name="Explosion 1 18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9592235" y="3128832"/>
            <a:ext cx="1890730" cy="1135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387960" y="3238862"/>
            <a:ext cx="936176" cy="5802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457819" y="3184855"/>
            <a:ext cx="878589" cy="1856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337207" y="3103564"/>
            <a:ext cx="986929" cy="925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9873502" y="2626975"/>
            <a:ext cx="1503515" cy="6230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893755" y="2570423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92004" y="6273224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01109" y="5599696"/>
            <a:ext cx="525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</a:rPr>
              <a:t>158 &lt; p_{T,1} &lt; 178 GeV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98426" y="924964"/>
            <a:ext cx="422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Pb+Pb</a:t>
            </a:r>
            <a:r>
              <a:rPr lang="en-US" sz="2800" i="1" dirty="0">
                <a:solidFill>
                  <a:schemeClr val="bg1"/>
                </a:solidFill>
                <a:effectLst/>
                <a:latin typeface="Helvetica" pitchFamily="2" charset="0"/>
              </a:rPr>
              <a:t> 0-10% 5.02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TeV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4" y="1689972"/>
            <a:ext cx="1957825" cy="220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59" y="3685574"/>
            <a:ext cx="1785980" cy="2209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59" y="5249893"/>
            <a:ext cx="1894018" cy="2582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tomography for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2050"/>
          <a:stretch>
            <a:fillRect/>
          </a:stretch>
        </p:blipFill>
        <p:spPr>
          <a:xfrm>
            <a:off x="208442" y="1061936"/>
            <a:ext cx="5358768" cy="50878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042363" y="6200488"/>
            <a:ext cx="525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</a:rPr>
              <a:t>158 &lt; p_{T,1} &lt; 178 GeV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0716" y="6231265"/>
            <a:ext cx="422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Pb+Pb</a:t>
            </a:r>
            <a:r>
              <a:rPr lang="en-US" sz="2800" i="1" dirty="0">
                <a:solidFill>
                  <a:schemeClr val="bg1"/>
                </a:solidFill>
                <a:effectLst/>
                <a:latin typeface="Helvetica" pitchFamily="2" charset="0"/>
              </a:rPr>
              <a:t> 0-10% 5.02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TeV</a:t>
            </a:r>
            <a:endParaRPr lang="en-US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62" y="1048856"/>
            <a:ext cx="6464300" cy="5092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012" y="1020378"/>
            <a:ext cx="7067445" cy="523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assisted jet tomography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64054" y="5623300"/>
            <a:ext cx="254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Yang, He, Chen,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</a:t>
            </a:r>
          </a:p>
          <a:p>
            <a:r>
              <a:rPr lang="en-US" dirty="0">
                <a:solidFill>
                  <a:srgbClr val="FFC000"/>
                </a:solidFill>
              </a:rPr>
              <a:t>and XNW, </a:t>
            </a:r>
            <a:r>
              <a:rPr lang="en-US" dirty="0">
                <a:solidFill>
                  <a:srgbClr val="FFC000"/>
                </a:solidFill>
                <a:hlinkClick r:id="rId3"/>
              </a:rPr>
              <a:t>2206.02393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81116" y="131275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784268" y="1245083"/>
            <a:ext cx="0" cy="832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310720" y="1256371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21839" y="1290694"/>
            <a:ext cx="0" cy="788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33210" y="1661532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DL network selection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40090" y="3147728"/>
            <a:ext cx="202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distribution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8026" y="4790990"/>
            <a:ext cx="25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-soft hadron correlation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4737" y="6334944"/>
            <a:ext cx="782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=1-2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DFW signal with ML jet tomography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72498" y="6067311"/>
            <a:ext cx="782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=1-2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055" y="1356002"/>
            <a:ext cx="5499100" cy="4521200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42" y="1345119"/>
            <a:ext cx="54864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565" y="1414602"/>
            <a:ext cx="9986682" cy="45572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Information-Field based Bayesian inference provides unbiased nonparametric priors</a:t>
            </a:r>
          </a:p>
          <a:p>
            <a:pPr lvl="1"/>
            <a:r>
              <a:rPr lang="en-US" dirty="0"/>
              <a:t>Reduce correlation between errors at different T</a:t>
            </a:r>
          </a:p>
          <a:p>
            <a:pPr lvl="1"/>
            <a:r>
              <a:rPr lang="en-US" dirty="0" err="1"/>
              <a:t>qhat</a:t>
            </a:r>
            <a:r>
              <a:rPr lang="en-US" dirty="0"/>
              <a:t> has stronger T dependence  </a:t>
            </a:r>
          </a:p>
          <a:p>
            <a:r>
              <a:rPr lang="en-US" dirty="0"/>
              <a:t>Parton propagation in nonuniform medium leads to asymmetric </a:t>
            </a:r>
            <a:r>
              <a:rPr lang="en-US" dirty="0" err="1"/>
              <a:t>pT</a:t>
            </a:r>
            <a:r>
              <a:rPr lang="en-US" dirty="0"/>
              <a:t> broadening</a:t>
            </a:r>
          </a:p>
          <a:p>
            <a:r>
              <a:rPr lang="en-US" dirty="0"/>
              <a:t>Gradient jet tomography provides unparalleled information about initial production position for jet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2" charset="2"/>
              </a:rPr>
              <a:t>g</a:t>
            </a:r>
            <a:r>
              <a:rPr lang="en-US" dirty="0"/>
              <a:t>/jet asymmetry and diffusion wake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07" y="2415651"/>
            <a:ext cx="9616622" cy="39960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/>
          <p:cNvGrpSpPr/>
          <p:nvPr/>
        </p:nvGrpSpPr>
        <p:grpSpPr>
          <a:xfrm>
            <a:off x="1410607" y="1010453"/>
            <a:ext cx="3124162" cy="1184435"/>
            <a:chOff x="2124697" y="963585"/>
            <a:chExt cx="3124162" cy="1184435"/>
          </a:xfrm>
        </p:grpSpPr>
        <p:sp>
          <p:nvSpPr>
            <p:cNvPr id="9" name="Oval 8"/>
            <p:cNvSpPr/>
            <p:nvPr/>
          </p:nvSpPr>
          <p:spPr>
            <a:xfrm rot="5400000">
              <a:off x="3146006" y="393511"/>
              <a:ext cx="1184435" cy="232458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1302170">
              <a:off x="2124697" y="1482389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202345" y="1505760"/>
              <a:ext cx="2046514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575932" y="4315522"/>
            <a:ext cx="145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=1-2 GeV/c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2267" y="1128560"/>
            <a:ext cx="658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Larger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/jet asymmetry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more energy loss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long propagation length  larger diffusion wake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trajectories &amp; Mach cone shapes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64" t="10166" r="9356" b="2392"/>
          <a:stretch>
            <a:fillRect/>
          </a:stretch>
        </p:blipFill>
        <p:spPr>
          <a:xfrm>
            <a:off x="1828800" y="1061936"/>
            <a:ext cx="8748585" cy="5063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17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01546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92811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84076" y="1565868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01546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92811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4076" y="3845689"/>
            <a:ext cx="1198606" cy="121096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98108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892114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65525" y="1256949"/>
            <a:ext cx="0" cy="630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11611" y="3938365"/>
            <a:ext cx="0" cy="7414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92114" y="3901294"/>
            <a:ext cx="0" cy="8279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476735" y="3913651"/>
            <a:ext cx="0" cy="8279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39969" y="6249764"/>
            <a:ext cx="630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  <a:latin typeface="Symbol" panose="05050102010706020507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=200-250 GeV/c, </a:t>
            </a:r>
            <a:r>
              <a:rPr lang="en-US" i="1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baseline="30000" dirty="0" err="1">
                <a:solidFill>
                  <a:schemeClr val="bg1"/>
                </a:solidFill>
              </a:rPr>
              <a:t>jet</a:t>
            </a:r>
            <a:r>
              <a:rPr lang="en-US" dirty="0">
                <a:solidFill>
                  <a:schemeClr val="bg1"/>
                </a:solidFill>
              </a:rPr>
              <a:t>&gt;100 GeV/c in 0-10% </a:t>
            </a:r>
            <a:r>
              <a:rPr lang="en-US" dirty="0" err="1">
                <a:solidFill>
                  <a:schemeClr val="bg1"/>
                </a:solidFill>
              </a:rPr>
              <a:t>Pb+Pb</a:t>
            </a:r>
            <a:r>
              <a:rPr lang="en-US" dirty="0">
                <a:solidFill>
                  <a:schemeClr val="bg1"/>
                </a:solidFill>
              </a:rPr>
              <a:t> @ 5.02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061935"/>
          </a:xfrm>
        </p:spPr>
        <p:txBody>
          <a:bodyPr>
            <a:normAutofit/>
          </a:bodyPr>
          <a:lstStyle/>
          <a:p>
            <a:r>
              <a:rPr lang="en-US" dirty="0"/>
              <a:t>Parton energy loss and jet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2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55057" y="130848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825983" y="1647343"/>
            <a:ext cx="222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(High-twist approach)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1804" y="3845900"/>
            <a:ext cx="32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Jet transport coefficient: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4" y="4781305"/>
            <a:ext cx="3660402" cy="668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5394" y="2627805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Elastic energy loss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85" y="2551717"/>
            <a:ext cx="4324131" cy="605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554" y="4762060"/>
            <a:ext cx="972085" cy="706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85" y="1647390"/>
            <a:ext cx="5498419" cy="5856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44061" y="2414597"/>
            <a:ext cx="4700809" cy="4047271"/>
            <a:chOff x="3170446" y="1036785"/>
            <a:chExt cx="5882662" cy="4504645"/>
          </a:xfrm>
        </p:grpSpPr>
        <p:grpSp>
          <p:nvGrpSpPr>
            <p:cNvPr id="6" name="Group 5"/>
            <p:cNvGrpSpPr/>
            <p:nvPr/>
          </p:nvGrpSpPr>
          <p:grpSpPr>
            <a:xfrm>
              <a:off x="3170446" y="1036785"/>
              <a:ext cx="5882662" cy="4504645"/>
              <a:chOff x="595019" y="396056"/>
              <a:chExt cx="5882662" cy="4504645"/>
            </a:xfrm>
          </p:grpSpPr>
          <p:grpSp>
            <p:nvGrpSpPr>
              <p:cNvPr id="10" name="Group 31"/>
              <p:cNvGrpSpPr/>
              <p:nvPr/>
            </p:nvGrpSpPr>
            <p:grpSpPr bwMode="auto">
              <a:xfrm>
                <a:off x="1512290" y="2132006"/>
                <a:ext cx="4048120" cy="1753591"/>
                <a:chOff x="3376" y="1656"/>
                <a:chExt cx="1968" cy="816"/>
              </a:xfrm>
            </p:grpSpPr>
            <p:sp>
              <p:nvSpPr>
                <p:cNvPr id="49" name="Rectangle 32"/>
                <p:cNvSpPr>
                  <a:spLocks noChangeArrowheads="1"/>
                </p:cNvSpPr>
                <p:nvPr/>
              </p:nvSpPr>
              <p:spPr bwMode="auto">
                <a:xfrm>
                  <a:off x="3448" y="1664"/>
                  <a:ext cx="1824" cy="792"/>
                </a:xfrm>
                <a:prstGeom prst="rect">
                  <a:avLst/>
                </a:prstGeom>
                <a:gradFill flip="none" rotWithShape="1">
                  <a:gsLst>
                    <a:gs pos="28000">
                      <a:srgbClr val="FF6600"/>
                    </a:gs>
                    <a:gs pos="100000">
                      <a:srgbClr val="FFFFFF"/>
                    </a:gs>
                    <a:gs pos="99000">
                      <a:srgbClr val="FFFF0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zh-CN" altLang="en-US" sz="2400" b="1">
                    <a:solidFill>
                      <a:srgbClr val="FF66CC"/>
                    </a:solidFill>
                    <a:latin typeface="Times New Roman" panose="02020603050405020304" charset="0"/>
                  </a:endParaRPr>
                </a:p>
              </p:txBody>
            </p:sp>
            <p:sp>
              <p:nvSpPr>
                <p:cNvPr id="50" name="Oval 33"/>
                <p:cNvSpPr>
                  <a:spLocks noChangeArrowheads="1"/>
                </p:cNvSpPr>
                <p:nvPr/>
              </p:nvSpPr>
              <p:spPr bwMode="auto">
                <a:xfrm>
                  <a:off x="5192" y="1656"/>
                  <a:ext cx="152" cy="80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34"/>
                <p:cNvSpPr>
                  <a:spLocks noChangeArrowheads="1"/>
                </p:cNvSpPr>
                <p:nvPr/>
              </p:nvSpPr>
              <p:spPr bwMode="auto">
                <a:xfrm>
                  <a:off x="3376" y="1656"/>
                  <a:ext cx="152" cy="8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" name="Freeform 36"/>
              <p:cNvSpPr/>
              <p:nvPr/>
            </p:nvSpPr>
            <p:spPr bwMode="auto">
              <a:xfrm>
                <a:off x="1824950" y="2424859"/>
                <a:ext cx="2033582" cy="441044"/>
              </a:xfrm>
              <a:custGeom>
                <a:avLst/>
                <a:gdLst>
                  <a:gd name="T0" fmla="*/ 0 w 856"/>
                  <a:gd name="T1" fmla="*/ 328 h 328"/>
                  <a:gd name="T2" fmla="*/ 680 w 856"/>
                  <a:gd name="T3" fmla="*/ 328 h 328"/>
                  <a:gd name="T4" fmla="*/ 856 w 856"/>
                  <a:gd name="T5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6" h="328">
                    <a:moveTo>
                      <a:pt x="0" y="328"/>
                    </a:moveTo>
                    <a:lnTo>
                      <a:pt x="680" y="328"/>
                    </a:lnTo>
                    <a:lnTo>
                      <a:pt x="856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37"/>
              <p:cNvSpPr/>
              <p:nvPr/>
            </p:nvSpPr>
            <p:spPr bwMode="auto">
              <a:xfrm flipH="1" flipV="1">
                <a:off x="3418848" y="3102303"/>
                <a:ext cx="1828901" cy="444572"/>
              </a:xfrm>
              <a:custGeom>
                <a:avLst/>
                <a:gdLst>
                  <a:gd name="T0" fmla="*/ 0 w 856"/>
                  <a:gd name="T1" fmla="*/ 328 h 328"/>
                  <a:gd name="T2" fmla="*/ 680 w 856"/>
                  <a:gd name="T3" fmla="*/ 328 h 328"/>
                  <a:gd name="T4" fmla="*/ 856 w 856"/>
                  <a:gd name="T5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6" h="328">
                    <a:moveTo>
                      <a:pt x="0" y="328"/>
                    </a:moveTo>
                    <a:lnTo>
                      <a:pt x="680" y="328"/>
                    </a:lnTo>
                    <a:lnTo>
                      <a:pt x="856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Text Box 38"/>
              <p:cNvSpPr txBox="1">
                <a:spLocks noChangeArrowheads="1"/>
              </p:cNvSpPr>
              <p:nvPr/>
            </p:nvSpPr>
            <p:spPr bwMode="auto">
              <a:xfrm>
                <a:off x="2088427" y="2259026"/>
                <a:ext cx="879367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2400" b="1" dirty="0">
                    <a:latin typeface="Times New Roman" panose="02020603050405020304" charset="0"/>
                  </a:rPr>
                  <a:t>q</a:t>
                </a:r>
              </a:p>
            </p:txBody>
          </p:sp>
          <p:sp>
            <p:nvSpPr>
              <p:cNvPr id="15" name="Text Box 39"/>
              <p:cNvSpPr txBox="1">
                <a:spLocks noChangeArrowheads="1"/>
              </p:cNvSpPr>
              <p:nvPr/>
            </p:nvSpPr>
            <p:spPr bwMode="auto">
              <a:xfrm>
                <a:off x="4472573" y="3194040"/>
                <a:ext cx="355837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CN" sz="2400" b="1" dirty="0">
                    <a:latin typeface="Times New Roman" panose="02020603050405020304" charset="0"/>
                  </a:rPr>
                  <a:t>q</a:t>
                </a:r>
              </a:p>
            </p:txBody>
          </p:sp>
          <p:sp>
            <p:nvSpPr>
              <p:cNvPr id="16" name="Line 40"/>
              <p:cNvSpPr>
                <a:spLocks noChangeShapeType="1"/>
              </p:cNvSpPr>
              <p:nvPr/>
            </p:nvSpPr>
            <p:spPr bwMode="auto">
              <a:xfrm rot="20991552" flipV="1">
                <a:off x="3744821" y="1666263"/>
                <a:ext cx="189519" cy="645689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 flipV="1">
                <a:off x="4013937" y="1253446"/>
                <a:ext cx="379037" cy="952655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 flipV="1">
                <a:off x="4157972" y="2015570"/>
                <a:ext cx="333553" cy="32108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43"/>
              <p:cNvSpPr>
                <a:spLocks noChangeShapeType="1"/>
              </p:cNvSpPr>
              <p:nvPr/>
            </p:nvSpPr>
            <p:spPr bwMode="auto">
              <a:xfrm flipV="1">
                <a:off x="3904016" y="1560412"/>
                <a:ext cx="174357" cy="723312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44"/>
              <p:cNvSpPr>
                <a:spLocks noChangeShapeType="1"/>
              </p:cNvSpPr>
              <p:nvPr/>
            </p:nvSpPr>
            <p:spPr bwMode="auto">
              <a:xfrm flipV="1">
                <a:off x="3998776" y="396056"/>
                <a:ext cx="1447923" cy="194059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5"/>
              <p:cNvSpPr>
                <a:spLocks noChangeShapeType="1"/>
              </p:cNvSpPr>
              <p:nvPr/>
            </p:nvSpPr>
            <p:spPr bwMode="auto">
              <a:xfrm flipH="1">
                <a:off x="2244290" y="3709179"/>
                <a:ext cx="1079800" cy="114205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46"/>
              <p:cNvSpPr>
                <a:spLocks noChangeShapeType="1"/>
              </p:cNvSpPr>
              <p:nvPr/>
            </p:nvSpPr>
            <p:spPr bwMode="auto">
              <a:xfrm flipH="1">
                <a:off x="3070134" y="3666839"/>
                <a:ext cx="204680" cy="64921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 flipH="1">
                <a:off x="2945052" y="3620970"/>
                <a:ext cx="329763" cy="324608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H="1">
                <a:off x="2584966" y="3546875"/>
                <a:ext cx="769446" cy="162304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 flipH="1">
                <a:off x="3388526" y="3635084"/>
                <a:ext cx="30323" cy="1065563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50"/>
              <p:cNvSpPr>
                <a:spLocks noChangeShapeType="1"/>
              </p:cNvSpPr>
              <p:nvPr/>
            </p:nvSpPr>
            <p:spPr bwMode="auto">
              <a:xfrm>
                <a:off x="3460543" y="3610385"/>
                <a:ext cx="181938" cy="6915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52"/>
              <p:cNvSpPr txBox="1">
                <a:spLocks noChangeArrowheads="1"/>
              </p:cNvSpPr>
              <p:nvPr/>
            </p:nvSpPr>
            <p:spPr bwMode="auto">
              <a:xfrm>
                <a:off x="5177789" y="1327546"/>
                <a:ext cx="957740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zh-CN" sz="2000" b="1" dirty="0">
                    <a:solidFill>
                      <a:srgbClr val="FF0000"/>
                    </a:solidFill>
                    <a:latin typeface="Tahoma" panose="020B0604030504040204" charset="0"/>
                  </a:rPr>
                  <a:t>Jet 1</a:t>
                </a:r>
                <a:endParaRPr lang="en-US" altLang="zh-CN" sz="2000" b="1" dirty="0">
                  <a:solidFill>
                    <a:srgbClr val="0000CC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31" name="Text Box 53"/>
              <p:cNvSpPr txBox="1">
                <a:spLocks noChangeArrowheads="1"/>
              </p:cNvSpPr>
              <p:nvPr/>
            </p:nvSpPr>
            <p:spPr bwMode="auto">
              <a:xfrm>
                <a:off x="3585774" y="4500591"/>
                <a:ext cx="2158122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zh-CN" sz="2000" b="1" dirty="0">
                    <a:solidFill>
                      <a:srgbClr val="FF0000"/>
                    </a:solidFill>
                    <a:latin typeface="Tahoma" panose="020B0604030504040204" charset="0"/>
                  </a:rPr>
                  <a:t>Jet 2</a:t>
                </a:r>
              </a:p>
            </p:txBody>
          </p:sp>
          <p:sp>
            <p:nvSpPr>
              <p:cNvPr id="32" name="Freeform 55"/>
              <p:cNvSpPr/>
              <p:nvPr/>
            </p:nvSpPr>
            <p:spPr bwMode="auto">
              <a:xfrm>
                <a:off x="3536350" y="2865903"/>
                <a:ext cx="238794" cy="236400"/>
              </a:xfrm>
              <a:custGeom>
                <a:avLst/>
                <a:gdLst>
                  <a:gd name="T0" fmla="*/ 0 w 109"/>
                  <a:gd name="T1" fmla="*/ 11 h 140"/>
                  <a:gd name="T2" fmla="*/ 80 w 109"/>
                  <a:gd name="T3" fmla="*/ 11 h 140"/>
                  <a:gd name="T4" fmla="*/ 16 w 109"/>
                  <a:gd name="T5" fmla="*/ 75 h 140"/>
                  <a:gd name="T6" fmla="*/ 104 w 109"/>
                  <a:gd name="T7" fmla="*/ 75 h 140"/>
                  <a:gd name="T8" fmla="*/ 48 w 109"/>
                  <a:gd name="T9" fmla="*/ 131 h 140"/>
                  <a:gd name="T10" fmla="*/ 96 w 109"/>
                  <a:gd name="T11" fmla="*/ 13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140">
                    <a:moveTo>
                      <a:pt x="0" y="11"/>
                    </a:moveTo>
                    <a:cubicBezTo>
                      <a:pt x="38" y="5"/>
                      <a:pt x="77" y="0"/>
                      <a:pt x="80" y="11"/>
                    </a:cubicBezTo>
                    <a:cubicBezTo>
                      <a:pt x="83" y="22"/>
                      <a:pt x="12" y="64"/>
                      <a:pt x="16" y="75"/>
                    </a:cubicBezTo>
                    <a:cubicBezTo>
                      <a:pt x="20" y="86"/>
                      <a:pt x="99" y="66"/>
                      <a:pt x="104" y="75"/>
                    </a:cubicBezTo>
                    <a:cubicBezTo>
                      <a:pt x="109" y="84"/>
                      <a:pt x="49" y="122"/>
                      <a:pt x="48" y="131"/>
                    </a:cubicBezTo>
                    <a:cubicBezTo>
                      <a:pt x="47" y="140"/>
                      <a:pt x="88" y="132"/>
                      <a:pt x="96" y="13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56"/>
              <p:cNvSpPr>
                <a:spLocks noChangeShapeType="1"/>
              </p:cNvSpPr>
              <p:nvPr/>
            </p:nvSpPr>
            <p:spPr bwMode="auto">
              <a:xfrm flipH="1">
                <a:off x="595019" y="2930771"/>
                <a:ext cx="917271" cy="3528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 flipH="1">
                <a:off x="5560410" y="2918828"/>
                <a:ext cx="917271" cy="3528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 flipV="1">
                <a:off x="3900226" y="1073500"/>
                <a:ext cx="1000659" cy="139369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59"/>
              <p:cNvSpPr>
                <a:spLocks noChangeShapeType="1"/>
              </p:cNvSpPr>
              <p:nvPr/>
            </p:nvSpPr>
            <p:spPr bwMode="auto">
              <a:xfrm flipH="1">
                <a:off x="2709202" y="3585729"/>
                <a:ext cx="726123" cy="119026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7" name="Group 60"/>
              <p:cNvGrpSpPr/>
              <p:nvPr/>
            </p:nvGrpSpPr>
            <p:grpSpPr bwMode="auto">
              <a:xfrm rot="977138">
                <a:off x="4033092" y="2338195"/>
                <a:ext cx="909690" cy="575122"/>
                <a:chOff x="326" y="3552"/>
                <a:chExt cx="394" cy="307"/>
              </a:xfrm>
            </p:grpSpPr>
            <p:sp>
              <p:nvSpPr>
                <p:cNvPr id="4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Freeform 62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FF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63"/>
              <p:cNvGrpSpPr/>
              <p:nvPr/>
            </p:nvGrpSpPr>
            <p:grpSpPr bwMode="auto">
              <a:xfrm rot="1015650" flipV="1">
                <a:off x="3669216" y="3354361"/>
                <a:ext cx="545814" cy="846805"/>
                <a:chOff x="326" y="3552"/>
                <a:chExt cx="394" cy="307"/>
              </a:xfrm>
            </p:grpSpPr>
            <p:sp>
              <p:nvSpPr>
                <p:cNvPr id="45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FF9900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Freeform 65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66"/>
              <p:cNvGrpSpPr/>
              <p:nvPr/>
            </p:nvGrpSpPr>
            <p:grpSpPr bwMode="auto">
              <a:xfrm rot="18134788" flipH="1">
                <a:off x="2919842" y="3037393"/>
                <a:ext cx="846805" cy="799769"/>
                <a:chOff x="326" y="3552"/>
                <a:chExt cx="394" cy="307"/>
              </a:xfrm>
            </p:grpSpPr>
            <p:sp>
              <p:nvSpPr>
                <p:cNvPr id="4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3366FF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68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3366FF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69"/>
              <p:cNvGrpSpPr/>
              <p:nvPr/>
            </p:nvGrpSpPr>
            <p:grpSpPr bwMode="auto">
              <a:xfrm rot="14001149" flipV="1">
                <a:off x="3374687" y="1942835"/>
                <a:ext cx="846805" cy="617831"/>
                <a:chOff x="326" y="3552"/>
                <a:chExt cx="394" cy="307"/>
              </a:xfrm>
            </p:grpSpPr>
            <p:sp>
              <p:nvSpPr>
                <p:cNvPr id="4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672" y="35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71"/>
                <p:cNvSpPr/>
                <p:nvPr/>
              </p:nvSpPr>
              <p:spPr bwMode="auto">
                <a:xfrm>
                  <a:off x="326" y="3600"/>
                  <a:ext cx="361" cy="259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Triangle 6"/>
            <p:cNvSpPr/>
            <p:nvPr/>
          </p:nvSpPr>
          <p:spPr>
            <a:xfrm rot="2193777">
              <a:off x="5664508" y="2936434"/>
              <a:ext cx="1302433" cy="671821"/>
            </a:xfrm>
            <a:prstGeom prst="triangl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bg1">
                    <a:alpha val="3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734" y="1779600"/>
            <a:ext cx="1170757" cy="3330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2" y="1"/>
            <a:ext cx="9143999" cy="89535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Jet Quenching at RHIC &amp; LHC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546659" y="3791816"/>
            <a:ext cx="344488" cy="1539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81" y="1792272"/>
            <a:ext cx="4673514" cy="360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6779" y="989868"/>
            <a:ext cx="242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JET Collaboration: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e-Print: 1312.5003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93" y="5868132"/>
            <a:ext cx="5725274" cy="690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46291" y="1279224"/>
            <a:ext cx="5345710" cy="4238262"/>
            <a:chOff x="8493510" y="1961784"/>
            <a:chExt cx="4168810" cy="3668399"/>
          </a:xfrm>
        </p:grpSpPr>
        <p:pic>
          <p:nvPicPr>
            <p:cNvPr id="6" name="Picture 5" descr="Graphical user interface, chart&#10;&#10;Description automatically generat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3510" y="2406261"/>
              <a:ext cx="3446810" cy="32239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93510" y="1961784"/>
              <a:ext cx="2088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e-Print: 2203.16352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08149" y="2014833"/>
              <a:ext cx="235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Apolinario, Lee &amp; Winn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Field approach to Bayesian Inference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4496" y="6492876"/>
            <a:ext cx="497503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844094" y="3517718"/>
            <a:ext cx="61524" cy="7893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6991" y="334508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pic>
        <p:nvPicPr>
          <p:cNvPr id="11" name="Picture 10" descr="Char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868" y="2712934"/>
            <a:ext cx="5176835" cy="359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26" y="1033307"/>
            <a:ext cx="5986224" cy="12962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550" y="1498575"/>
            <a:ext cx="4406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on-parametric  representation of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an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unknown function</a:t>
            </a:r>
          </a:p>
        </p:txBody>
      </p:sp>
      <p:pic>
        <p:nvPicPr>
          <p:cNvPr id="16" name="Picture 15" descr="Logo, icon, company nam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97" y="2782963"/>
            <a:ext cx="3526863" cy="352686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IF-Bayesian inference of jet transport coefficient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4496" y="6492876"/>
            <a:ext cx="497503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Diagram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9" y="1147638"/>
            <a:ext cx="4011571" cy="4819095"/>
          </a:xfrm>
          <a:prstGeom prst="rect">
            <a:avLst/>
          </a:prstGeom>
        </p:spPr>
      </p:pic>
      <p:pic>
        <p:nvPicPr>
          <p:cNvPr id="10" name="Picture 9" descr="Chart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31" y="2329770"/>
            <a:ext cx="3692130" cy="36921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59560" y="6301740"/>
            <a:ext cx="301688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FFD30F"/>
                </a:solidFill>
                <a:effectLst/>
                <a:latin typeface="-apple-system"/>
              </a:rPr>
              <a:t>e-Print: </a:t>
            </a:r>
            <a:r>
              <a:rPr lang="en-US" b="0" i="0" u="none" strike="noStrike" dirty="0">
                <a:solidFill>
                  <a:srgbClr val="FFD30F"/>
                </a:solidFill>
                <a:effectLst/>
                <a:latin typeface="-apple-system"/>
              </a:rPr>
              <a:t>2206.01340</a:t>
            </a:r>
            <a:endParaRPr lang="en-US" b="0" i="0" dirty="0">
              <a:solidFill>
                <a:srgbClr val="FFD30F"/>
              </a:solidFill>
              <a:effectLst/>
              <a:latin typeface="-apple-syste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0742" y="1841945"/>
            <a:ext cx="32846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Strong T-dependence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Weak  E-dependence</a:t>
            </a:r>
          </a:p>
        </p:txBody>
      </p:sp>
      <p:pic>
        <p:nvPicPr>
          <p:cNvPr id="9" name="Picture 8" descr="Chart, diagram, histogram&#10;&#10;Description automatically generate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06045" y="2899952"/>
            <a:ext cx="3904752" cy="3118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6700" y="5973445"/>
            <a:ext cx="304038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FFD30F"/>
                </a:solidFill>
                <a:effectLst/>
                <a:latin typeface="-apple-system"/>
              </a:rPr>
              <a:t>e-Print: </a:t>
            </a:r>
            <a:r>
              <a:rPr lang="en-US" b="0" i="0" u="none" strike="noStrike" dirty="0">
                <a:solidFill>
                  <a:srgbClr val="FFD30F"/>
                </a:solidFill>
                <a:effectLst/>
                <a:latin typeface="-apple-system"/>
              </a:rPr>
              <a:t>2208.14419</a:t>
            </a:r>
            <a:endParaRPr lang="en-US" b="0" i="0" dirty="0">
              <a:solidFill>
                <a:srgbClr val="FFD30F"/>
              </a:solidFill>
              <a:effectLst/>
              <a:latin typeface="-apple-system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44094" y="3517718"/>
            <a:ext cx="61524" cy="7893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6991" y="334508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4800" y="6122703"/>
            <a:ext cx="291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Xie</a:t>
            </a:r>
            <a:r>
              <a:rPr lang="en-US" sz="2400" dirty="0">
                <a:solidFill>
                  <a:srgbClr val="FFC000"/>
                </a:solidFill>
              </a:rPr>
              <a:t>, </a:t>
            </a:r>
            <a:r>
              <a:rPr lang="en-US" sz="2400" dirty="0" err="1">
                <a:solidFill>
                  <a:srgbClr val="FFC000"/>
                </a:solidFill>
              </a:rPr>
              <a:t>Ke</a:t>
            </a:r>
            <a:r>
              <a:rPr lang="en-US" sz="2400" dirty="0">
                <a:solidFill>
                  <a:srgbClr val="FFC000"/>
                </a:solidFill>
              </a:rPr>
              <a:t>, Zhang &amp; XNW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25270" y="970177"/>
            <a:ext cx="727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most comprehensive Bayesian analysis of world data</a:t>
            </a:r>
          </a:p>
          <a:p>
            <a:r>
              <a:rPr lang="en-US" sz="2400" dirty="0">
                <a:solidFill>
                  <a:schemeClr val="bg1"/>
                </a:solidFill>
              </a:rPr>
              <a:t>on single inclusive, </a:t>
            </a:r>
            <a:r>
              <a:rPr lang="en-US" sz="2400" dirty="0" err="1">
                <a:solidFill>
                  <a:schemeClr val="bg1"/>
                </a:solidFill>
              </a:rPr>
              <a:t>dihadron</a:t>
            </a:r>
            <a:r>
              <a:rPr lang="en-US" sz="2400" dirty="0">
                <a:solidFill>
                  <a:schemeClr val="bg1"/>
                </a:solidFill>
              </a:rPr>
              <a:t> and gamma-hadron spectra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v2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9376D-0565-6393-1552-CE29D8AF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5" y="1691956"/>
            <a:ext cx="11821889" cy="379444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jet tomography with gamma-jet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265" y="1637491"/>
            <a:ext cx="3371981" cy="4518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0267" y="1062325"/>
            <a:ext cx="721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Zhang, Owens, Wang and XNW, Phys. Rev. Lett. 103, 032302 (2009)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879" y="2255107"/>
            <a:ext cx="1955800" cy="524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362" y="4493852"/>
            <a:ext cx="2029831" cy="460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8321" y="2255107"/>
            <a:ext cx="337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length dependence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Energy loss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3962399"/>
            <a:ext cx="44086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r>
              <a:rPr lang="en-US" sz="2800" dirty="0">
                <a:solidFill>
                  <a:srgbClr val="FFFF00"/>
                </a:solidFill>
              </a:rPr>
              <a:t>-jet asymmetry </a:t>
            </a:r>
            <a:r>
              <a:rPr lang="en-US" sz="2800" dirty="0" err="1">
                <a:solidFill>
                  <a:srgbClr val="FFFF00"/>
                </a:solidFill>
              </a:rPr>
              <a:t>x</a:t>
            </a:r>
            <a:r>
              <a:rPr lang="en-US" sz="2800" baseline="-25000" dirty="0" err="1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r>
              <a:rPr lang="en-US" sz="2800" baseline="-25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=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  <a:latin typeface="Symbol" panose="05050102010706020507" pitchFamily="2" charset="2"/>
              </a:rPr>
              <a:t>g</a:t>
            </a:r>
            <a:endParaRPr lang="en-US" sz="2800" baseline="30000" dirty="0">
              <a:solidFill>
                <a:srgbClr val="FFFF00"/>
              </a:solidFill>
              <a:latin typeface="Symbol" panose="05050102010706020507" pitchFamily="2" charset="2"/>
            </a:endParaRPr>
          </a:p>
          <a:p>
            <a:endParaRPr lang="en-US" baseline="30000" dirty="0">
              <a:solidFill>
                <a:srgbClr val="FFFF00"/>
              </a:solidFill>
              <a:latin typeface="Symbol" panose="05050102010706020507" pitchFamily="2" charset="2"/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Can be used to select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propagation length &lt;L&gt;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"/>
            <a:ext cx="9844214" cy="1061935"/>
          </a:xfrm>
        </p:spPr>
        <p:txBody>
          <a:bodyPr>
            <a:normAutofit fontScale="90000"/>
          </a:bodyPr>
          <a:lstStyle/>
          <a:p>
            <a:r>
              <a:rPr lang="en-US" dirty="0"/>
              <a:t>Asymmetric-diffusion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en-US" dirty="0"/>
              <a:t> nonuniform medium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11415" y="1072693"/>
            <a:ext cx="557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Boltzmann equation under approximation of small angle elastic scattering, no drag: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9" y="1202003"/>
            <a:ext cx="4945722" cy="838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8818" y="5482063"/>
            <a:ext cx="36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8195" y="513925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407" y="4509629"/>
            <a:ext cx="3297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He, Pang &amp; XNW, </a:t>
            </a:r>
          </a:p>
          <a:p>
            <a:r>
              <a:rPr lang="en-US" i="1" dirty="0">
                <a:solidFill>
                  <a:srgbClr val="FFC000"/>
                </a:solidFill>
              </a:rPr>
              <a:t>PRL</a:t>
            </a:r>
            <a:r>
              <a:rPr lang="en-US" dirty="0">
                <a:solidFill>
                  <a:srgbClr val="FFC000"/>
                </a:solidFill>
              </a:rPr>
              <a:t> 125 (2020) 12, 122301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047" y="2335932"/>
            <a:ext cx="2933700" cy="43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195" y="3394421"/>
            <a:ext cx="5837841" cy="7529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709" y="3623320"/>
            <a:ext cx="322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Momentum asymmetry: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5685" y="3623320"/>
            <a:ext cx="957036" cy="338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12" y="2347968"/>
            <a:ext cx="5794103" cy="752996"/>
          </a:xfrm>
          <a:prstGeom prst="rect">
            <a:avLst/>
          </a:prstGeom>
        </p:spPr>
      </p:pic>
      <p:pic>
        <p:nvPicPr>
          <p:cNvPr id="19" name="Picture 18" descr="Diagram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712" y="4331316"/>
            <a:ext cx="3529872" cy="226707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111016" y="4121241"/>
            <a:ext cx="3702043" cy="2267073"/>
            <a:chOff x="4985887" y="952902"/>
            <a:chExt cx="4098959" cy="2492943"/>
          </a:xfrm>
        </p:grpSpPr>
        <p:sp>
          <p:nvSpPr>
            <p:cNvPr id="28" name="Oval 27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33" name="Freeform 32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92203" y="952902"/>
              <a:ext cx="16926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Deflection due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to transverse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gradient along y</a:t>
              </a:r>
            </a:p>
          </p:txBody>
        </p:sp>
        <p:sp>
          <p:nvSpPr>
            <p:cNvPr id="35" name="Freeform 34"/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anose="05050102010706020507" pitchFamily="2" charset="2"/>
                </a:rPr>
                <a:t>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</a:p>
          </p:txBody>
        </p:sp>
        <p:sp>
          <p:nvSpPr>
            <p:cNvPr id="38" name="Explosion 1 37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own Arrow 2"/>
          <p:cNvSpPr/>
          <p:nvPr/>
        </p:nvSpPr>
        <p:spPr>
          <a:xfrm>
            <a:off x="7478527" y="2915990"/>
            <a:ext cx="358588" cy="5223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438" y="5270605"/>
            <a:ext cx="3707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effectLst/>
                <a:latin typeface="AdvOT483a8203"/>
              </a:rPr>
              <a:t>Barata</a:t>
            </a:r>
            <a:r>
              <a:rPr lang="en-US" sz="2000" dirty="0">
                <a:solidFill>
                  <a:srgbClr val="FFC000"/>
                </a:solidFill>
                <a:effectLst/>
                <a:latin typeface="AdvOT483a8203"/>
              </a:rPr>
              <a:t>, </a:t>
            </a:r>
            <a:r>
              <a:rPr lang="en-US" sz="2000" dirty="0" err="1">
                <a:solidFill>
                  <a:srgbClr val="FFC000"/>
                </a:solidFill>
                <a:effectLst/>
                <a:latin typeface="AdvOT483a8203"/>
              </a:rPr>
              <a:t>Sadofyev</a:t>
            </a:r>
            <a:r>
              <a:rPr lang="en-US" sz="2000" dirty="0">
                <a:solidFill>
                  <a:srgbClr val="FFC000"/>
                </a:solidFill>
                <a:effectLst/>
                <a:latin typeface="AdvOT483a8203"/>
              </a:rPr>
              <a:t>,  XNW</a:t>
            </a:r>
            <a:r>
              <a:rPr lang="en-US" sz="1800" dirty="0">
                <a:solidFill>
                  <a:srgbClr val="FFC000"/>
                </a:solidFill>
                <a:effectLst/>
                <a:latin typeface="AdvOT483a8203"/>
              </a:rPr>
              <a:t>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Phys</a:t>
            </a:r>
            <a:r>
              <a:rPr lang="en-US" sz="2000" dirty="0">
                <a:solidFill>
                  <a:srgbClr val="FFC000"/>
                </a:solidFill>
              </a:rPr>
              <a:t>. </a:t>
            </a:r>
            <a:r>
              <a:rPr lang="en-US" sz="2000" dirty="0" err="1">
                <a:solidFill>
                  <a:srgbClr val="FFC000"/>
                </a:solidFill>
              </a:rPr>
              <a:t>Rev.D</a:t>
            </a:r>
            <a:r>
              <a:rPr lang="en-US" sz="2000" dirty="0">
                <a:solidFill>
                  <a:srgbClr val="FFC000"/>
                </a:solidFill>
              </a:rPr>
              <a:t> 107 (2023) 5, L051503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Transverse gradient tomography with gamma-jet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t>9</a:t>
            </a:fld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134" y="1082351"/>
            <a:ext cx="3807146" cy="76142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796266" y="1099259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&gt;3 GeV/c)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5430" y="4930033"/>
            <a:ext cx="5222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He, Pang &amp; XNW, </a:t>
            </a:r>
            <a:r>
              <a:rPr lang="en-US" i="1" dirty="0">
                <a:solidFill>
                  <a:srgbClr val="FFC000"/>
                </a:solidFill>
              </a:rPr>
              <a:t>Phys Rev Lett</a:t>
            </a:r>
            <a:r>
              <a:rPr lang="en-US" dirty="0">
                <a:solidFill>
                  <a:srgbClr val="FFC000"/>
                </a:solidFill>
              </a:rPr>
              <a:t> 125 (2020) 12, 122301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65796" y="5375871"/>
            <a:ext cx="466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Jet energy loss 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propagation length  </a:t>
            </a:r>
          </a:p>
          <a:p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initial jet position in x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: Longitudinal tomography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71161" y="5996211"/>
            <a:ext cx="3102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3D jet tomography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80003" y="1693908"/>
            <a:ext cx="5011444" cy="2990189"/>
            <a:chOff x="4985887" y="455656"/>
            <a:chExt cx="5011444" cy="2990189"/>
          </a:xfrm>
        </p:grpSpPr>
        <p:sp>
          <p:nvSpPr>
            <p:cNvPr id="37" name="Oval 36"/>
            <p:cNvSpPr/>
            <p:nvPr/>
          </p:nvSpPr>
          <p:spPr>
            <a:xfrm>
              <a:off x="5823285" y="1319271"/>
              <a:ext cx="1584337" cy="212657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49" name="Freeform 48"/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475487" y="455656"/>
              <a:ext cx="25218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drift due</a:t>
              </a:r>
            </a:p>
            <a:p>
              <a:r>
                <a:rPr lang="en-US" sz="2800" dirty="0">
                  <a:solidFill>
                    <a:schemeClr val="bg1"/>
                  </a:solidFill>
                </a:rPr>
                <a:t>to transverse </a:t>
              </a:r>
            </a:p>
            <a:p>
              <a:r>
                <a:rPr lang="en-US" sz="2800" dirty="0">
                  <a:solidFill>
                    <a:schemeClr val="bg1"/>
                  </a:solidFill>
                </a:rPr>
                <a:t>gradient along y</a:t>
              </a:r>
            </a:p>
          </p:txBody>
        </p:sp>
        <p:sp>
          <p:nvSpPr>
            <p:cNvPr id="53" name="Freeform 52"/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anose="05050102010706020507" pitchFamily="2" charset="2"/>
                </a:rPr>
                <a:t>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</a:p>
          </p:txBody>
        </p:sp>
        <p:sp>
          <p:nvSpPr>
            <p:cNvPr id="56" name="Explosion 1 55"/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05" y="1027407"/>
            <a:ext cx="1958444" cy="85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98905" y="2151380"/>
            <a:ext cx="4455160" cy="39693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621ee26-bd4b-4021-b3dc-43acde7c3872"/>
  <p:tag name="COMMONDATA" val="eyJoZGlkIjoiNDY4NWI3ZTM5Y2ExZWI4ZWU0YWEyNjU4ZDY0NTQ5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11.387401574803,&quot;width&quot;:6149.2157480314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1272</Words>
  <Application>Microsoft Macintosh PowerPoint</Application>
  <PresentationFormat>Widescreen</PresentationFormat>
  <Paragraphs>166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-apple-system</vt:lpstr>
      <vt:lpstr>AdvOT483a8203</vt:lpstr>
      <vt:lpstr>Arial</vt:lpstr>
      <vt:lpstr>Calibri</vt:lpstr>
      <vt:lpstr>Helvetica</vt:lpstr>
      <vt:lpstr>Symbol</vt:lpstr>
      <vt:lpstr>Tahoma</vt:lpstr>
      <vt:lpstr>Times New Roman</vt:lpstr>
      <vt:lpstr>Office Theme</vt:lpstr>
      <vt:lpstr>Gradient tomography of dijets in heavy-ion collisions</vt:lpstr>
      <vt:lpstr>Parton energy loss and jet transport</vt:lpstr>
      <vt:lpstr>Jet Quenching at RHIC &amp; LHC</vt:lpstr>
      <vt:lpstr>Information Field approach to Bayesian Inference</vt:lpstr>
      <vt:lpstr>IF-Bayesian inference of jet transport coefficient</vt:lpstr>
      <vt:lpstr>High pT v2</vt:lpstr>
      <vt:lpstr>Longitudinal jet tomography with gamma-jet</vt:lpstr>
      <vt:lpstr>Asymmetric-diffusion in nonuniform medium</vt:lpstr>
      <vt:lpstr>Transverse gradient tomography with gamma-jet</vt:lpstr>
      <vt:lpstr>Gradient tomography for dijets</vt:lpstr>
      <vt:lpstr>Gradient tomography for dijets</vt:lpstr>
      <vt:lpstr>Deep learning assisted jet tomography</vt:lpstr>
      <vt:lpstr>Enhanced DFW signal with ML jet tomography</vt:lpstr>
      <vt:lpstr>Summary</vt:lpstr>
      <vt:lpstr>PowerPoint Presentation</vt:lpstr>
      <vt:lpstr>g/jet asymmetry and diffusion wake</vt:lpstr>
      <vt:lpstr>Jet trajectories &amp; Mach cone shapes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Xin-Nian Wang</cp:lastModifiedBy>
  <cp:revision>1113</cp:revision>
  <cp:lastPrinted>2016-06-17T18:13:00Z</cp:lastPrinted>
  <dcterms:created xsi:type="dcterms:W3CDTF">2011-06-24T03:57:00Z</dcterms:created>
  <dcterms:modified xsi:type="dcterms:W3CDTF">2023-03-28T05:36:18Z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2A2B21D56E094F32A40DCB22C3DC9E67</vt:lpwstr>
  </property>
  <property fmtid="{D5CDD505-2E9C-101B-9397-08002B2CF9AE}" pid="3" name="KSOProductBuildVer">
    <vt:lpwstr>2052-11.1.0.13703</vt:lpwstr>
  </property>
</Properties>
</file>