
<file path=[Content_Types].xml><?xml version="1.0" encoding="utf-8"?>
<Types xmlns="http://schemas.openxmlformats.org/package/2006/content-types">
  <Default Extension="png" ContentType="image/png"/>
  <Default Extension="emf" ContentType="image/x-emf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handoutMasterIdLst>
    <p:handoutMasterId r:id="rId21"/>
  </p:handoutMasterIdLst>
  <p:sldIdLst>
    <p:sldId id="536" r:id="rId3"/>
    <p:sldId id="509" r:id="rId4"/>
    <p:sldId id="596" r:id="rId6"/>
    <p:sldId id="610" r:id="rId7"/>
    <p:sldId id="608" r:id="rId8"/>
    <p:sldId id="586" r:id="rId9"/>
    <p:sldId id="542" r:id="rId10"/>
    <p:sldId id="589" r:id="rId11"/>
    <p:sldId id="611" r:id="rId12"/>
    <p:sldId id="612" r:id="rId13"/>
    <p:sldId id="591" r:id="rId14"/>
    <p:sldId id="598" r:id="rId15"/>
    <p:sldId id="592" r:id="rId16"/>
    <p:sldId id="573" r:id="rId17"/>
    <p:sldId id="613" r:id="rId18"/>
    <p:sldId id="587" r:id="rId19"/>
    <p:sldId id="597" r:id="rId20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E1DC"/>
    <a:srgbClr val="2C3EF4"/>
    <a:srgbClr val="FFD30F"/>
    <a:srgbClr val="FFAFB0"/>
    <a:srgbClr val="FFB53D"/>
    <a:srgbClr val="BC0000"/>
    <a:srgbClr val="CBE0BD"/>
    <a:srgbClr val="FF9700"/>
    <a:srgbClr val="C745FF"/>
    <a:srgbClr val="265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60" autoAdjust="0"/>
    <p:restoredTop sz="81565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592" y="176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6DA7-386F-6F45-B865-44C5AEED1F4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2160A-2F58-8D43-8720-2805BD1B44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E73E-3AAA-2E49-AC3D-23BC6530AF4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E704F-9891-C847-A76D-EBF34C6040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_{el}}{dx}=\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{d^3k}{(2\pi)^3}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_\perp^2 f(k) 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{q_\perp^2}{2k}\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{d\sigma}{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_\perp^2}\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{3\pi}{2}\alpha_s^2T^2\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{s^*}{4\mu_D^2}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_{el}}{dx}=\int\frac{d^3k}{(2\pi)^3}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_\perp^2 f(k)  \frac{q_\perp^2}{2k}\frac{d\sigma}{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_\perp^2}\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\frac{1}{2\omega}\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\hat q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_{rad}}{dx}\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{2C_A\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}{\pi} \hat q (x) 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{d\ell_\perp^2}{\ell_\perp^4}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(z)\sin^2\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{\ell_\perp^2 (x-x_0)}{4z(1-z)E}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}(z)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=\sum_{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a,b,c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d\sigma_{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c+X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D_{c/h}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D_{c/h}(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P_{a\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}(z)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D_{a/h}(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observation of jet quenching phenomena in single high </a:t>
            </a:r>
            <a:r>
              <a:rPr lang="en-US" baseline="0" dirty="0" err="1"/>
              <a:t>pt</a:t>
            </a:r>
            <a:r>
              <a:rPr lang="en-US" baseline="0" dirty="0"/>
              <a:t> hadron spectra at </a:t>
            </a:r>
            <a:r>
              <a:rPr lang="en-US" dirty="0"/>
              <a:t>RHIC more</a:t>
            </a:r>
            <a:r>
              <a:rPr lang="en-US" baseline="0" dirty="0"/>
              <a:t> than decade ago was a major discovery, It has since then become the focus of many experimental and theoretical studies at both RHIC and LHC, </a:t>
            </a:r>
            <a:endParaRPr lang="en-US" baseline="0" dirty="0"/>
          </a:p>
          <a:p>
            <a:r>
              <a:rPr lang="en-US" baseline="0" dirty="0"/>
              <a:t>The first systematic comparison of data end models by JET collaboration, 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done with hadron spectra and correlations, they can provide stringent constraints on </a:t>
            </a:r>
            <a:r>
              <a:rPr lang="en-US" dirty="0" err="1"/>
              <a:t>qhat</a:t>
            </a:r>
            <a:r>
              <a:rPr lang="en-US" dirty="0"/>
              <a:t> especially dihedron and gamma/Z-hadron correlations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done with hadron spectra and correlations, they can provide stringent constraints on </a:t>
            </a:r>
            <a:r>
              <a:rPr lang="en-US" dirty="0" err="1"/>
              <a:t>qhat</a:t>
            </a:r>
            <a:r>
              <a:rPr lang="en-US" dirty="0"/>
              <a:t> especially dihedron and gamma/Z-hadron correlations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\frac{\partial f}{\partial t}+\frac{\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p_\perp}{E}\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\frac{\partial f}{\partial 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r_\perp}=\frac{\hat q}{4}\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nabla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_{p_\perp}^2 f(\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r)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f_s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=3\left(\frac{4E}{\hat q t^2}\right)^2 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\exp\left[-(\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{r}_\perp-\frac{\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p_\perp}{2E}t)^2\frac{12E^2}{\hat q t^3}-\frac{p_\perp^2}{\hat q t}\right]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r)_{t=0}=(2\pi)^2\delta^2(\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{r}_\perp)\delta^2(\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{p}_\perp)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\frac{1}{\pi \hat q t}\exp\left(-\frac{p_\perp^2}{\hat q t}\right)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\int \frac{d^2r}{(2\pi)^2}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A_{E_\perp}^{\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n}=\frac{\int d^3rd^3pf_a(\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r) 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n}{\int d^3rd^3pf_a(\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r)}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6512-B387-DC46-9310-752A4E71A7D6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0505-B1A0-694B-A66A-EA1C65EF750E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9BE5-E869-7142-99B4-216E348231D0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71DC-9234-7B49-8010-0B2D65F78A6D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388C-72D7-5B41-982B-8B5F08F4AC75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5B00-0211-6449-99B3-957F7B3A9C75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D624-006A-6D4C-A1CE-C7CF6B1E9597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0199-2BAB-0A4C-8AAE-FD34BC0C5FF4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4FF-59F9-6D46-89C9-B009B085FE0B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324-D06F-844B-8F4A-B042D2E3CC95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B391-616A-EC44-B92E-CB0F4AE913D0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0068" y="64912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504F-F647-2B47-B5CB-298A5EBA19B4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3135" y="64912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2212" y="65071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EAAB"/>
                </a:solidFill>
              </a:defRPr>
            </a:lvl1pPr>
          </a:lstStyle>
          <a:p>
            <a:fld id="{1B9BAA04-AEB2-8147-AF42-90F4B815825D}" type="slidenum">
              <a:rPr lang="en-US" smtClean="0"/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1"/>
            <a:ext cx="12191999" cy="106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pic>
        <p:nvPicPr>
          <p:cNvPr id="8" name="Picture 3"/>
          <p:cNvPicPr>
            <a:picLocks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52322"/>
            <a:ext cx="1341781" cy="70567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华文宋体" panose="02010600040101010101" charset="-122"/>
          <a:cs typeface="华文宋体" panose="02010600040101010101" charset="-122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bg1"/>
          </a:solidFill>
          <a:latin typeface="+mn-lt"/>
          <a:ea typeface="儷黑 Pro"/>
          <a:cs typeface="儷黑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bg1"/>
          </a:solidFill>
          <a:latin typeface="+mn-lt"/>
          <a:ea typeface="儷黑 Pro"/>
          <a:cs typeface="儷黑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arxiv.org/abs/2206.02393" TargetMode="External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tags" Target="../tags/tag1.xml"/><Relationship Id="rId2" Type="http://schemas.openxmlformats.org/officeDocument/2006/relationships/image" Target="../media/image16.GIF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tags" Target="../tags/tag2.xml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emf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0772" y="0"/>
            <a:ext cx="7851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br>
              <a:rPr lang="en-US" dirty="0"/>
            </a:b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904618" y="628059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2023.3.28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2531" y="5600324"/>
            <a:ext cx="42669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Xin-Nian Wang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Lawrence Berkeley National Laboratory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6577" y="105543"/>
            <a:ext cx="435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Hard Probes 2023, Aschaffenburg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3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52322"/>
            <a:ext cx="1341781" cy="705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52" y="3094595"/>
            <a:ext cx="11046941" cy="875253"/>
          </a:xfrm>
          <a:noFill/>
        </p:spPr>
        <p:txBody>
          <a:bodyPr>
            <a:normAutofit/>
          </a:bodyPr>
          <a:lstStyle/>
          <a:p>
            <a:r>
              <a:rPr lang="en-US" sz="3600" dirty="0"/>
              <a:t>Gradient tomography of </a:t>
            </a:r>
            <a:r>
              <a:rPr lang="en-US" sz="3600" dirty="0" err="1"/>
              <a:t>dijets</a:t>
            </a:r>
            <a:r>
              <a:rPr lang="en-US" sz="3600" dirty="0"/>
              <a:t> in heavy-ion collisions</a:t>
            </a:r>
            <a:endParaRPr lang="en-US" sz="3600" dirty="0"/>
          </a:p>
        </p:txBody>
      </p:sp>
      <p:pic>
        <p:nvPicPr>
          <p:cNvPr id="6" name="Picture 5" descr="Shape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93" y="0"/>
            <a:ext cx="1495168" cy="14049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8475" y="807576"/>
            <a:ext cx="10478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Information field based global Bayesian inference of the jet transport coefficient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5560" y="1947309"/>
            <a:ext cx="249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Man </a:t>
            </a:r>
            <a:r>
              <a:rPr lang="en-US" sz="2800" dirty="0" err="1">
                <a:solidFill>
                  <a:srgbClr val="FFFF00"/>
                </a:solidFill>
              </a:rPr>
              <a:t>Xie</a:t>
            </a:r>
            <a:r>
              <a:rPr lang="en-US" sz="2800" dirty="0">
                <a:solidFill>
                  <a:srgbClr val="FFFF00"/>
                </a:solidFill>
              </a:rPr>
              <a:t> (SCNU)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9333" y="3831221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+mj-lt"/>
              </a:rPr>
              <a:t>Yayun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He (SCNU)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687" y="2436755"/>
            <a:ext cx="753273" cy="826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58" y="4350513"/>
            <a:ext cx="733626" cy="804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2750" y="2631805"/>
            <a:ext cx="1510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Poster #32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tomography for </a:t>
            </a:r>
            <a:r>
              <a:rPr lang="en-US" dirty="0" err="1"/>
              <a:t>dijets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r="32050"/>
          <a:stretch>
            <a:fillRect/>
          </a:stretch>
        </p:blipFill>
        <p:spPr>
          <a:xfrm>
            <a:off x="208442" y="1061936"/>
            <a:ext cx="5358768" cy="50878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042363" y="6200488"/>
            <a:ext cx="525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</a:rPr>
              <a:t>158 &lt; p_{T,1} &lt; 178 GeV</a:t>
            </a:r>
            <a:endParaRPr lang="en-US" sz="2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0716" y="6231265"/>
            <a:ext cx="422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Pb+Pb</a:t>
            </a:r>
            <a:r>
              <a:rPr lang="en-US" sz="2800" i="1" dirty="0">
                <a:solidFill>
                  <a:schemeClr val="bg1"/>
                </a:solidFill>
                <a:effectLst/>
                <a:latin typeface="Helvetica" pitchFamily="2" charset="0"/>
              </a:rPr>
              <a:t> 0-10% 5.02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TeV</a:t>
            </a:r>
            <a:endParaRPr lang="en-US" sz="2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62" y="1048856"/>
            <a:ext cx="6464300" cy="5092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5012" y="1020378"/>
            <a:ext cx="7067445" cy="5231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assisted jet tomography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64054" y="5623300"/>
            <a:ext cx="254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Yang, He, Chen,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and XNW, </a:t>
            </a:r>
            <a:r>
              <a:rPr lang="en-US" dirty="0">
                <a:solidFill>
                  <a:srgbClr val="FFC000"/>
                </a:solidFill>
                <a:hlinkClick r:id="rId2"/>
              </a:rPr>
              <a:t>2206.02393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81116" y="1312759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784268" y="1245083"/>
            <a:ext cx="0" cy="832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310720" y="1256371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021839" y="1290694"/>
            <a:ext cx="0" cy="788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33210" y="1661532"/>
            <a:ext cx="21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DL network selection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0090" y="3147728"/>
            <a:ext cx="202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Actual distribution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18026" y="4790990"/>
            <a:ext cx="252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-soft hadron correlation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4737" y="6334944"/>
            <a:ext cx="782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=200-250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jet</a:t>
            </a:r>
            <a:r>
              <a:rPr lang="en-US" dirty="0">
                <a:solidFill>
                  <a:schemeClr val="bg1"/>
                </a:solidFill>
              </a:rPr>
              <a:t>&gt;100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=1-2 GeV/c in 0-10% </a:t>
            </a:r>
            <a:r>
              <a:rPr lang="en-US" dirty="0" err="1">
                <a:solidFill>
                  <a:schemeClr val="bg1"/>
                </a:solidFill>
              </a:rPr>
              <a:t>Pb+Pb</a:t>
            </a:r>
            <a:r>
              <a:rPr lang="en-US" dirty="0">
                <a:solidFill>
                  <a:schemeClr val="bg1"/>
                </a:solidFill>
              </a:rPr>
              <a:t> @ 5.02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DFW signal with ML jet tomography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72498" y="6067311"/>
            <a:ext cx="782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=200-250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jet</a:t>
            </a:r>
            <a:r>
              <a:rPr lang="en-US" dirty="0">
                <a:solidFill>
                  <a:schemeClr val="bg1"/>
                </a:solidFill>
              </a:rPr>
              <a:t>&gt;100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=1-2 GeV/c in 0-10% </a:t>
            </a:r>
            <a:r>
              <a:rPr lang="en-US" dirty="0" err="1">
                <a:solidFill>
                  <a:schemeClr val="bg1"/>
                </a:solidFill>
              </a:rPr>
              <a:t>Pb+Pb</a:t>
            </a:r>
            <a:r>
              <a:rPr lang="en-US" dirty="0">
                <a:solidFill>
                  <a:schemeClr val="bg1"/>
                </a:solidFill>
              </a:rPr>
              <a:t> @ 5.02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1055" y="1356002"/>
            <a:ext cx="5499100" cy="4521200"/>
          </a:xfr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742" y="1345119"/>
            <a:ext cx="5486400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565" y="1414602"/>
            <a:ext cx="9986682" cy="45572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Information-Field based Bayesian inference provides unbiased nonparametric priors</a:t>
            </a:r>
            <a:endParaRPr lang="en-US" dirty="0"/>
          </a:p>
          <a:p>
            <a:pPr lvl="1"/>
            <a:r>
              <a:rPr lang="en-US" dirty="0"/>
              <a:t>Reduce correlation between errors at different T</a:t>
            </a:r>
            <a:endParaRPr lang="en-US" dirty="0"/>
          </a:p>
          <a:p>
            <a:pPr lvl="1"/>
            <a:r>
              <a:rPr lang="en-US" dirty="0" err="1"/>
              <a:t>qhat</a:t>
            </a:r>
            <a:r>
              <a:rPr lang="en-US" dirty="0"/>
              <a:t> has stronger T dependence  </a:t>
            </a:r>
            <a:endParaRPr lang="en-US" dirty="0"/>
          </a:p>
          <a:p>
            <a:r>
              <a:rPr lang="en-US" dirty="0"/>
              <a:t>Parton propagation in nonuniform medium leads to asymmetric </a:t>
            </a:r>
            <a:r>
              <a:rPr lang="en-US" dirty="0" err="1"/>
              <a:t>pT</a:t>
            </a:r>
            <a:r>
              <a:rPr lang="en-US" dirty="0"/>
              <a:t> broadening</a:t>
            </a:r>
            <a:endParaRPr lang="en-US" dirty="0"/>
          </a:p>
          <a:p>
            <a:r>
              <a:rPr lang="en-US" dirty="0"/>
              <a:t>Gradient jet tomography provides unparalleled information about initial production position for jet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anose="05050102010706020507" pitchFamily="2" charset="2"/>
              </a:rPr>
              <a:t>g</a:t>
            </a:r>
            <a:r>
              <a:rPr lang="en-US" dirty="0"/>
              <a:t>/jet asymmetry and diffusion wake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607" y="2415651"/>
            <a:ext cx="9616622" cy="399603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/>
          <p:cNvGrpSpPr/>
          <p:nvPr/>
        </p:nvGrpSpPr>
        <p:grpSpPr>
          <a:xfrm>
            <a:off x="1410607" y="1010453"/>
            <a:ext cx="3124162" cy="1184435"/>
            <a:chOff x="2124697" y="963585"/>
            <a:chExt cx="3124162" cy="1184435"/>
          </a:xfrm>
        </p:grpSpPr>
        <p:sp>
          <p:nvSpPr>
            <p:cNvPr id="9" name="Oval 8"/>
            <p:cNvSpPr/>
            <p:nvPr/>
          </p:nvSpPr>
          <p:spPr>
            <a:xfrm rot="5400000">
              <a:off x="3146006" y="393511"/>
              <a:ext cx="1184435" cy="232458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1302170">
              <a:off x="2124697" y="1482389"/>
              <a:ext cx="1049154" cy="173255"/>
            </a:xfrm>
            <a:custGeom>
              <a:avLst/>
              <a:gdLst>
                <a:gd name="connsiteX0" fmla="*/ 0 w 1049154"/>
                <a:gd name="connsiteY0" fmla="*/ 105878 h 173255"/>
                <a:gd name="connsiteX1" fmla="*/ 38501 w 1049154"/>
                <a:gd name="connsiteY1" fmla="*/ 38501 h 173255"/>
                <a:gd name="connsiteX2" fmla="*/ 57751 w 1049154"/>
                <a:gd name="connsiteY2" fmla="*/ 9625 h 173255"/>
                <a:gd name="connsiteX3" fmla="*/ 86627 w 1049154"/>
                <a:gd name="connsiteY3" fmla="*/ 0 h 173255"/>
                <a:gd name="connsiteX4" fmla="*/ 154004 w 1049154"/>
                <a:gd name="connsiteY4" fmla="*/ 19250 h 173255"/>
                <a:gd name="connsiteX5" fmla="*/ 182880 w 1049154"/>
                <a:gd name="connsiteY5" fmla="*/ 38501 h 173255"/>
                <a:gd name="connsiteX6" fmla="*/ 221381 w 1049154"/>
                <a:gd name="connsiteY6" fmla="*/ 96253 h 173255"/>
                <a:gd name="connsiteX7" fmla="*/ 240631 w 1049154"/>
                <a:gd name="connsiteY7" fmla="*/ 125128 h 173255"/>
                <a:gd name="connsiteX8" fmla="*/ 269507 w 1049154"/>
                <a:gd name="connsiteY8" fmla="*/ 134754 h 173255"/>
                <a:gd name="connsiteX9" fmla="*/ 336884 w 1049154"/>
                <a:gd name="connsiteY9" fmla="*/ 115503 h 173255"/>
                <a:gd name="connsiteX10" fmla="*/ 365760 w 1049154"/>
                <a:gd name="connsiteY10" fmla="*/ 86627 h 173255"/>
                <a:gd name="connsiteX11" fmla="*/ 394636 w 1049154"/>
                <a:gd name="connsiteY11" fmla="*/ 28876 h 173255"/>
                <a:gd name="connsiteX12" fmla="*/ 423511 w 1049154"/>
                <a:gd name="connsiteY12" fmla="*/ 19250 h 173255"/>
                <a:gd name="connsiteX13" fmla="*/ 471638 w 1049154"/>
                <a:gd name="connsiteY13" fmla="*/ 28876 h 173255"/>
                <a:gd name="connsiteX14" fmla="*/ 529389 w 1049154"/>
                <a:gd name="connsiteY14" fmla="*/ 48126 h 173255"/>
                <a:gd name="connsiteX15" fmla="*/ 567890 w 1049154"/>
                <a:gd name="connsiteY15" fmla="*/ 134754 h 173255"/>
                <a:gd name="connsiteX16" fmla="*/ 596766 w 1049154"/>
                <a:gd name="connsiteY16" fmla="*/ 144379 h 173255"/>
                <a:gd name="connsiteX17" fmla="*/ 644892 w 1049154"/>
                <a:gd name="connsiteY17" fmla="*/ 134754 h 173255"/>
                <a:gd name="connsiteX18" fmla="*/ 664143 w 1049154"/>
                <a:gd name="connsiteY18" fmla="*/ 105878 h 173255"/>
                <a:gd name="connsiteX19" fmla="*/ 693019 w 1049154"/>
                <a:gd name="connsiteY19" fmla="*/ 86627 h 173255"/>
                <a:gd name="connsiteX20" fmla="*/ 712269 w 1049154"/>
                <a:gd name="connsiteY20" fmla="*/ 57752 h 173255"/>
                <a:gd name="connsiteX21" fmla="*/ 770021 w 1049154"/>
                <a:gd name="connsiteY21" fmla="*/ 38501 h 173255"/>
                <a:gd name="connsiteX22" fmla="*/ 808522 w 1049154"/>
                <a:gd name="connsiteY22" fmla="*/ 48126 h 173255"/>
                <a:gd name="connsiteX23" fmla="*/ 827772 w 1049154"/>
                <a:gd name="connsiteY23" fmla="*/ 77002 h 173255"/>
                <a:gd name="connsiteX24" fmla="*/ 866274 w 1049154"/>
                <a:gd name="connsiteY24" fmla="*/ 163629 h 173255"/>
                <a:gd name="connsiteX25" fmla="*/ 895149 w 1049154"/>
                <a:gd name="connsiteY25" fmla="*/ 173255 h 173255"/>
                <a:gd name="connsiteX26" fmla="*/ 952901 w 1049154"/>
                <a:gd name="connsiteY26" fmla="*/ 163629 h 173255"/>
                <a:gd name="connsiteX27" fmla="*/ 991402 w 1049154"/>
                <a:gd name="connsiteY27" fmla="*/ 105878 h 173255"/>
                <a:gd name="connsiteX28" fmla="*/ 1049154 w 1049154"/>
                <a:gd name="connsiteY28" fmla="*/ 77002 h 17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4" h="173255">
                  <a:moveTo>
                    <a:pt x="0" y="105878"/>
                  </a:moveTo>
                  <a:cubicBezTo>
                    <a:pt x="12834" y="83419"/>
                    <a:pt x="25193" y="60682"/>
                    <a:pt x="38501" y="38501"/>
                  </a:cubicBezTo>
                  <a:cubicBezTo>
                    <a:pt x="44453" y="28581"/>
                    <a:pt x="48718" y="16852"/>
                    <a:pt x="57751" y="9625"/>
                  </a:cubicBezTo>
                  <a:cubicBezTo>
                    <a:pt x="65674" y="3287"/>
                    <a:pt x="77002" y="3208"/>
                    <a:pt x="86627" y="0"/>
                  </a:cubicBezTo>
                  <a:cubicBezTo>
                    <a:pt x="98961" y="3083"/>
                    <a:pt x="140197" y="12346"/>
                    <a:pt x="154004" y="19250"/>
                  </a:cubicBezTo>
                  <a:cubicBezTo>
                    <a:pt x="164351" y="24423"/>
                    <a:pt x="173255" y="32084"/>
                    <a:pt x="182880" y="38501"/>
                  </a:cubicBezTo>
                  <a:lnTo>
                    <a:pt x="221381" y="96253"/>
                  </a:lnTo>
                  <a:cubicBezTo>
                    <a:pt x="227798" y="105878"/>
                    <a:pt x="229657" y="121470"/>
                    <a:pt x="240631" y="125128"/>
                  </a:cubicBezTo>
                  <a:lnTo>
                    <a:pt x="269507" y="134754"/>
                  </a:lnTo>
                  <a:cubicBezTo>
                    <a:pt x="274637" y="133471"/>
                    <a:pt x="328601" y="121025"/>
                    <a:pt x="336884" y="115503"/>
                  </a:cubicBezTo>
                  <a:cubicBezTo>
                    <a:pt x="348210" y="107952"/>
                    <a:pt x="356135" y="96252"/>
                    <a:pt x="365760" y="86627"/>
                  </a:cubicBezTo>
                  <a:cubicBezTo>
                    <a:pt x="372101" y="67604"/>
                    <a:pt x="377673" y="42447"/>
                    <a:pt x="394636" y="28876"/>
                  </a:cubicBezTo>
                  <a:cubicBezTo>
                    <a:pt x="402558" y="22538"/>
                    <a:pt x="413886" y="22459"/>
                    <a:pt x="423511" y="19250"/>
                  </a:cubicBezTo>
                  <a:cubicBezTo>
                    <a:pt x="439553" y="22459"/>
                    <a:pt x="455854" y="24571"/>
                    <a:pt x="471638" y="28876"/>
                  </a:cubicBezTo>
                  <a:cubicBezTo>
                    <a:pt x="491215" y="34215"/>
                    <a:pt x="529389" y="48126"/>
                    <a:pt x="529389" y="48126"/>
                  </a:cubicBezTo>
                  <a:cubicBezTo>
                    <a:pt x="535270" y="65770"/>
                    <a:pt x="547092" y="118115"/>
                    <a:pt x="567890" y="134754"/>
                  </a:cubicBezTo>
                  <a:cubicBezTo>
                    <a:pt x="575813" y="141092"/>
                    <a:pt x="587141" y="141171"/>
                    <a:pt x="596766" y="144379"/>
                  </a:cubicBezTo>
                  <a:cubicBezTo>
                    <a:pt x="612808" y="141171"/>
                    <a:pt x="630688" y="142871"/>
                    <a:pt x="644892" y="134754"/>
                  </a:cubicBezTo>
                  <a:cubicBezTo>
                    <a:pt x="654936" y="129015"/>
                    <a:pt x="655963" y="114058"/>
                    <a:pt x="664143" y="105878"/>
                  </a:cubicBezTo>
                  <a:cubicBezTo>
                    <a:pt x="672323" y="97698"/>
                    <a:pt x="683394" y="93044"/>
                    <a:pt x="693019" y="86627"/>
                  </a:cubicBezTo>
                  <a:cubicBezTo>
                    <a:pt x="699436" y="77002"/>
                    <a:pt x="702460" y="63883"/>
                    <a:pt x="712269" y="57752"/>
                  </a:cubicBezTo>
                  <a:cubicBezTo>
                    <a:pt x="729477" y="46997"/>
                    <a:pt x="770021" y="38501"/>
                    <a:pt x="770021" y="38501"/>
                  </a:cubicBezTo>
                  <a:cubicBezTo>
                    <a:pt x="782855" y="41709"/>
                    <a:pt x="797515" y="40788"/>
                    <a:pt x="808522" y="48126"/>
                  </a:cubicBezTo>
                  <a:cubicBezTo>
                    <a:pt x="818147" y="54543"/>
                    <a:pt x="823074" y="66431"/>
                    <a:pt x="827772" y="77002"/>
                  </a:cubicBezTo>
                  <a:cubicBezTo>
                    <a:pt x="836698" y="97086"/>
                    <a:pt x="843738" y="145600"/>
                    <a:pt x="866274" y="163629"/>
                  </a:cubicBezTo>
                  <a:cubicBezTo>
                    <a:pt x="874196" y="169967"/>
                    <a:pt x="885524" y="170046"/>
                    <a:pt x="895149" y="173255"/>
                  </a:cubicBezTo>
                  <a:cubicBezTo>
                    <a:pt x="914400" y="170046"/>
                    <a:pt x="936913" y="174821"/>
                    <a:pt x="952901" y="163629"/>
                  </a:cubicBezTo>
                  <a:cubicBezTo>
                    <a:pt x="971855" y="150361"/>
                    <a:pt x="991402" y="105878"/>
                    <a:pt x="991402" y="105878"/>
                  </a:cubicBezTo>
                  <a:cubicBezTo>
                    <a:pt x="1006100" y="61783"/>
                    <a:pt x="990881" y="77002"/>
                    <a:pt x="1049154" y="77002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202345" y="1505760"/>
              <a:ext cx="2046514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575932" y="4315522"/>
            <a:ext cx="145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=1-2 GeV/c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2267" y="1128560"/>
            <a:ext cx="6580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Larger 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/jet asymmetry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more energy loss</a:t>
            </a: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long propagation length  larger diffusion wake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trajectories &amp; Mach cone shapes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5664" t="10166" r="9356" b="2392"/>
          <a:stretch>
            <a:fillRect/>
          </a:stretch>
        </p:blipFill>
        <p:spPr>
          <a:xfrm>
            <a:off x="1828800" y="1061936"/>
            <a:ext cx="8748585" cy="5063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01546" y="1565868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92811" y="1565868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84076" y="1565868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01546" y="3845689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92811" y="3845689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84076" y="3845689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98108" y="1256949"/>
            <a:ext cx="0" cy="6301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892114" y="1256949"/>
            <a:ext cx="0" cy="6301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365525" y="1256949"/>
            <a:ext cx="0" cy="6301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11611" y="3938365"/>
            <a:ext cx="0" cy="7414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892114" y="3901294"/>
            <a:ext cx="0" cy="8279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476735" y="3913651"/>
            <a:ext cx="0" cy="8279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39969" y="6249764"/>
            <a:ext cx="630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=200-250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jet</a:t>
            </a:r>
            <a:r>
              <a:rPr lang="en-US" dirty="0">
                <a:solidFill>
                  <a:schemeClr val="bg1"/>
                </a:solidFill>
              </a:rPr>
              <a:t>&gt;100 GeV/c in 0-10% </a:t>
            </a:r>
            <a:r>
              <a:rPr lang="en-US" dirty="0" err="1">
                <a:solidFill>
                  <a:schemeClr val="bg1"/>
                </a:solidFill>
              </a:rPr>
              <a:t>Pb+Pb</a:t>
            </a:r>
            <a:r>
              <a:rPr lang="en-US" dirty="0">
                <a:solidFill>
                  <a:schemeClr val="bg1"/>
                </a:solidFill>
              </a:rPr>
              <a:t> @ 5.02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061935"/>
          </a:xfrm>
        </p:spPr>
        <p:txBody>
          <a:bodyPr>
            <a:normAutofit/>
          </a:bodyPr>
          <a:lstStyle/>
          <a:p>
            <a:r>
              <a:rPr lang="en-US" dirty="0"/>
              <a:t>Parton energy loss and jet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55057" y="130848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</a:rPr>
              <a:t>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825983" y="1647343"/>
            <a:ext cx="222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(High-twist approach)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1804" y="3845900"/>
            <a:ext cx="3247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Jet transport coefficient: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04" y="4781305"/>
            <a:ext cx="3660402" cy="668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5394" y="2627805"/>
            <a:ext cx="187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Elastic energy loss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85" y="2551717"/>
            <a:ext cx="4324131" cy="605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554" y="4762060"/>
            <a:ext cx="972085" cy="706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85" y="1647390"/>
            <a:ext cx="5498419" cy="5856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44061" y="2414597"/>
            <a:ext cx="4700809" cy="4047271"/>
            <a:chOff x="3170446" y="1036785"/>
            <a:chExt cx="5882662" cy="4504645"/>
          </a:xfrm>
        </p:grpSpPr>
        <p:grpSp>
          <p:nvGrpSpPr>
            <p:cNvPr id="6" name="Group 5"/>
            <p:cNvGrpSpPr/>
            <p:nvPr/>
          </p:nvGrpSpPr>
          <p:grpSpPr>
            <a:xfrm>
              <a:off x="3170446" y="1036785"/>
              <a:ext cx="5882662" cy="4504645"/>
              <a:chOff x="595019" y="396056"/>
              <a:chExt cx="5882662" cy="4504645"/>
            </a:xfrm>
          </p:grpSpPr>
          <p:grpSp>
            <p:nvGrpSpPr>
              <p:cNvPr id="10" name="Group 31"/>
              <p:cNvGrpSpPr/>
              <p:nvPr/>
            </p:nvGrpSpPr>
            <p:grpSpPr bwMode="auto">
              <a:xfrm>
                <a:off x="1512290" y="2132006"/>
                <a:ext cx="4048120" cy="1753591"/>
                <a:chOff x="3376" y="1656"/>
                <a:chExt cx="1968" cy="816"/>
              </a:xfrm>
            </p:grpSpPr>
            <p:sp>
              <p:nvSpPr>
                <p:cNvPr id="49" name="Rectangle 32"/>
                <p:cNvSpPr>
                  <a:spLocks noChangeArrowheads="1"/>
                </p:cNvSpPr>
                <p:nvPr/>
              </p:nvSpPr>
              <p:spPr bwMode="auto">
                <a:xfrm>
                  <a:off x="3448" y="1664"/>
                  <a:ext cx="1824" cy="792"/>
                </a:xfrm>
                <a:prstGeom prst="rect">
                  <a:avLst/>
                </a:prstGeom>
                <a:gradFill flip="none" rotWithShape="1">
                  <a:gsLst>
                    <a:gs pos="28000">
                      <a:srgbClr val="FF6600"/>
                    </a:gs>
                    <a:gs pos="100000">
                      <a:srgbClr val="FFFFFF"/>
                    </a:gs>
                    <a:gs pos="99000">
                      <a:srgbClr val="FFFF00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zh-CN" altLang="en-US" sz="2400" b="1">
                    <a:solidFill>
                      <a:srgbClr val="FF66CC"/>
                    </a:solidFill>
                    <a:latin typeface="Times New Roman" panose="02020603050405020304" charset="0"/>
                  </a:endParaRPr>
                </a:p>
              </p:txBody>
            </p:sp>
            <p:sp>
              <p:nvSpPr>
                <p:cNvPr id="50" name="Oval 33"/>
                <p:cNvSpPr>
                  <a:spLocks noChangeArrowheads="1"/>
                </p:cNvSpPr>
                <p:nvPr/>
              </p:nvSpPr>
              <p:spPr bwMode="auto">
                <a:xfrm>
                  <a:off x="5192" y="1656"/>
                  <a:ext cx="152" cy="80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Oval 34"/>
                <p:cNvSpPr>
                  <a:spLocks noChangeArrowheads="1"/>
                </p:cNvSpPr>
                <p:nvPr/>
              </p:nvSpPr>
              <p:spPr bwMode="auto">
                <a:xfrm>
                  <a:off x="3376" y="1656"/>
                  <a:ext cx="152" cy="8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" name="Freeform 36"/>
              <p:cNvSpPr/>
              <p:nvPr/>
            </p:nvSpPr>
            <p:spPr bwMode="auto">
              <a:xfrm>
                <a:off x="1824950" y="2424859"/>
                <a:ext cx="2033582" cy="441044"/>
              </a:xfrm>
              <a:custGeom>
                <a:avLst/>
                <a:gdLst>
                  <a:gd name="T0" fmla="*/ 0 w 856"/>
                  <a:gd name="T1" fmla="*/ 328 h 328"/>
                  <a:gd name="T2" fmla="*/ 680 w 856"/>
                  <a:gd name="T3" fmla="*/ 328 h 328"/>
                  <a:gd name="T4" fmla="*/ 856 w 856"/>
                  <a:gd name="T5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56" h="328">
                    <a:moveTo>
                      <a:pt x="0" y="328"/>
                    </a:moveTo>
                    <a:lnTo>
                      <a:pt x="680" y="328"/>
                    </a:lnTo>
                    <a:lnTo>
                      <a:pt x="856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37"/>
              <p:cNvSpPr/>
              <p:nvPr/>
            </p:nvSpPr>
            <p:spPr bwMode="auto">
              <a:xfrm flipH="1" flipV="1">
                <a:off x="3418848" y="3102303"/>
                <a:ext cx="1828901" cy="444572"/>
              </a:xfrm>
              <a:custGeom>
                <a:avLst/>
                <a:gdLst>
                  <a:gd name="T0" fmla="*/ 0 w 856"/>
                  <a:gd name="T1" fmla="*/ 328 h 328"/>
                  <a:gd name="T2" fmla="*/ 680 w 856"/>
                  <a:gd name="T3" fmla="*/ 328 h 328"/>
                  <a:gd name="T4" fmla="*/ 856 w 856"/>
                  <a:gd name="T5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56" h="328">
                    <a:moveTo>
                      <a:pt x="0" y="328"/>
                    </a:moveTo>
                    <a:lnTo>
                      <a:pt x="680" y="328"/>
                    </a:lnTo>
                    <a:lnTo>
                      <a:pt x="856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Text Box 38"/>
              <p:cNvSpPr txBox="1">
                <a:spLocks noChangeArrowheads="1"/>
              </p:cNvSpPr>
              <p:nvPr/>
            </p:nvSpPr>
            <p:spPr bwMode="auto">
              <a:xfrm>
                <a:off x="2088427" y="2259026"/>
                <a:ext cx="879367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zh-CN" sz="2400" b="1" dirty="0">
                    <a:latin typeface="Times New Roman" panose="02020603050405020304" charset="0"/>
                  </a:rPr>
                  <a:t>q</a:t>
                </a:r>
                <a:endParaRPr lang="en-US" altLang="zh-CN" sz="24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15" name="Text Box 39"/>
              <p:cNvSpPr txBox="1">
                <a:spLocks noChangeArrowheads="1"/>
              </p:cNvSpPr>
              <p:nvPr/>
            </p:nvSpPr>
            <p:spPr bwMode="auto">
              <a:xfrm>
                <a:off x="4472573" y="3194040"/>
                <a:ext cx="355837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CN" sz="2400" b="1" dirty="0">
                    <a:latin typeface="Times New Roman" panose="02020603050405020304" charset="0"/>
                  </a:rPr>
                  <a:t>q</a:t>
                </a:r>
                <a:endParaRPr lang="en-US" altLang="zh-CN" sz="24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16" name="Line 40"/>
              <p:cNvSpPr>
                <a:spLocks noChangeShapeType="1"/>
              </p:cNvSpPr>
              <p:nvPr/>
            </p:nvSpPr>
            <p:spPr bwMode="auto">
              <a:xfrm rot="20991552" flipV="1">
                <a:off x="3744821" y="1666263"/>
                <a:ext cx="189519" cy="645689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41"/>
              <p:cNvSpPr>
                <a:spLocks noChangeShapeType="1"/>
              </p:cNvSpPr>
              <p:nvPr/>
            </p:nvSpPr>
            <p:spPr bwMode="auto">
              <a:xfrm flipV="1">
                <a:off x="4013937" y="1253446"/>
                <a:ext cx="379037" cy="952655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42"/>
              <p:cNvSpPr>
                <a:spLocks noChangeShapeType="1"/>
              </p:cNvSpPr>
              <p:nvPr/>
            </p:nvSpPr>
            <p:spPr bwMode="auto">
              <a:xfrm flipV="1">
                <a:off x="4157972" y="2015570"/>
                <a:ext cx="333553" cy="32108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43"/>
              <p:cNvSpPr>
                <a:spLocks noChangeShapeType="1"/>
              </p:cNvSpPr>
              <p:nvPr/>
            </p:nvSpPr>
            <p:spPr bwMode="auto">
              <a:xfrm flipV="1">
                <a:off x="3904016" y="1560412"/>
                <a:ext cx="174357" cy="723312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44"/>
              <p:cNvSpPr>
                <a:spLocks noChangeShapeType="1"/>
              </p:cNvSpPr>
              <p:nvPr/>
            </p:nvSpPr>
            <p:spPr bwMode="auto">
              <a:xfrm flipV="1">
                <a:off x="3998776" y="396056"/>
                <a:ext cx="1447923" cy="194059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45"/>
              <p:cNvSpPr>
                <a:spLocks noChangeShapeType="1"/>
              </p:cNvSpPr>
              <p:nvPr/>
            </p:nvSpPr>
            <p:spPr bwMode="auto">
              <a:xfrm flipH="1">
                <a:off x="2244290" y="3709179"/>
                <a:ext cx="1079800" cy="114205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46"/>
              <p:cNvSpPr>
                <a:spLocks noChangeShapeType="1"/>
              </p:cNvSpPr>
              <p:nvPr/>
            </p:nvSpPr>
            <p:spPr bwMode="auto">
              <a:xfrm flipH="1">
                <a:off x="3070134" y="3666839"/>
                <a:ext cx="204680" cy="64921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47"/>
              <p:cNvSpPr>
                <a:spLocks noChangeShapeType="1"/>
              </p:cNvSpPr>
              <p:nvPr/>
            </p:nvSpPr>
            <p:spPr bwMode="auto">
              <a:xfrm flipH="1">
                <a:off x="2945052" y="3620970"/>
                <a:ext cx="329763" cy="324608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48"/>
              <p:cNvSpPr>
                <a:spLocks noChangeShapeType="1"/>
              </p:cNvSpPr>
              <p:nvPr/>
            </p:nvSpPr>
            <p:spPr bwMode="auto">
              <a:xfrm flipH="1">
                <a:off x="2584966" y="3546875"/>
                <a:ext cx="769446" cy="162304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49"/>
              <p:cNvSpPr>
                <a:spLocks noChangeShapeType="1"/>
              </p:cNvSpPr>
              <p:nvPr/>
            </p:nvSpPr>
            <p:spPr bwMode="auto">
              <a:xfrm flipH="1">
                <a:off x="3388526" y="3635084"/>
                <a:ext cx="30323" cy="1065563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50"/>
              <p:cNvSpPr>
                <a:spLocks noChangeShapeType="1"/>
              </p:cNvSpPr>
              <p:nvPr/>
            </p:nvSpPr>
            <p:spPr bwMode="auto">
              <a:xfrm>
                <a:off x="3460543" y="3610385"/>
                <a:ext cx="181938" cy="6915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Text Box 52"/>
              <p:cNvSpPr txBox="1">
                <a:spLocks noChangeArrowheads="1"/>
              </p:cNvSpPr>
              <p:nvPr/>
            </p:nvSpPr>
            <p:spPr bwMode="auto">
              <a:xfrm>
                <a:off x="5177789" y="1327546"/>
                <a:ext cx="957740" cy="4001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altLang="zh-CN" sz="2000" b="1" dirty="0">
                    <a:solidFill>
                      <a:srgbClr val="FF0000"/>
                    </a:solidFill>
                    <a:latin typeface="Tahoma" panose="020B0604030504040204" charset="0"/>
                  </a:rPr>
                  <a:t>Jet 1</a:t>
                </a:r>
                <a:endParaRPr lang="en-US" altLang="zh-CN" sz="2000" b="1" dirty="0">
                  <a:solidFill>
                    <a:srgbClr val="0000CC"/>
                  </a:solidFill>
                  <a:latin typeface="Times New Roman" panose="02020603050405020304" charset="0"/>
                </a:endParaRPr>
              </a:p>
            </p:txBody>
          </p:sp>
          <p:sp>
            <p:nvSpPr>
              <p:cNvPr id="31" name="Text Box 53"/>
              <p:cNvSpPr txBox="1">
                <a:spLocks noChangeArrowheads="1"/>
              </p:cNvSpPr>
              <p:nvPr/>
            </p:nvSpPr>
            <p:spPr bwMode="auto">
              <a:xfrm>
                <a:off x="3585774" y="4500591"/>
                <a:ext cx="2158122" cy="4001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altLang="zh-CN" sz="2000" b="1" dirty="0">
                    <a:solidFill>
                      <a:srgbClr val="FF0000"/>
                    </a:solidFill>
                    <a:latin typeface="Tahoma" panose="020B0604030504040204" charset="0"/>
                  </a:rPr>
                  <a:t>Jet 2</a:t>
                </a:r>
                <a:endParaRPr lang="en-US" altLang="zh-CN" sz="2000" b="1" dirty="0">
                  <a:solidFill>
                    <a:srgbClr val="FF0000"/>
                  </a:solidFill>
                  <a:latin typeface="Tahoma" panose="020B0604030504040204" charset="0"/>
                </a:endParaRPr>
              </a:p>
            </p:txBody>
          </p:sp>
          <p:sp>
            <p:nvSpPr>
              <p:cNvPr id="32" name="Freeform 55"/>
              <p:cNvSpPr/>
              <p:nvPr/>
            </p:nvSpPr>
            <p:spPr bwMode="auto">
              <a:xfrm>
                <a:off x="3536350" y="2865903"/>
                <a:ext cx="238794" cy="236400"/>
              </a:xfrm>
              <a:custGeom>
                <a:avLst/>
                <a:gdLst>
                  <a:gd name="T0" fmla="*/ 0 w 109"/>
                  <a:gd name="T1" fmla="*/ 11 h 140"/>
                  <a:gd name="T2" fmla="*/ 80 w 109"/>
                  <a:gd name="T3" fmla="*/ 11 h 140"/>
                  <a:gd name="T4" fmla="*/ 16 w 109"/>
                  <a:gd name="T5" fmla="*/ 75 h 140"/>
                  <a:gd name="T6" fmla="*/ 104 w 109"/>
                  <a:gd name="T7" fmla="*/ 75 h 140"/>
                  <a:gd name="T8" fmla="*/ 48 w 109"/>
                  <a:gd name="T9" fmla="*/ 131 h 140"/>
                  <a:gd name="T10" fmla="*/ 96 w 109"/>
                  <a:gd name="T11" fmla="*/ 13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140">
                    <a:moveTo>
                      <a:pt x="0" y="11"/>
                    </a:moveTo>
                    <a:cubicBezTo>
                      <a:pt x="38" y="5"/>
                      <a:pt x="77" y="0"/>
                      <a:pt x="80" y="11"/>
                    </a:cubicBezTo>
                    <a:cubicBezTo>
                      <a:pt x="83" y="22"/>
                      <a:pt x="12" y="64"/>
                      <a:pt x="16" y="75"/>
                    </a:cubicBezTo>
                    <a:cubicBezTo>
                      <a:pt x="20" y="86"/>
                      <a:pt x="99" y="66"/>
                      <a:pt x="104" y="75"/>
                    </a:cubicBezTo>
                    <a:cubicBezTo>
                      <a:pt x="109" y="84"/>
                      <a:pt x="49" y="122"/>
                      <a:pt x="48" y="131"/>
                    </a:cubicBezTo>
                    <a:cubicBezTo>
                      <a:pt x="47" y="140"/>
                      <a:pt x="88" y="132"/>
                      <a:pt x="96" y="1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56"/>
              <p:cNvSpPr>
                <a:spLocks noChangeShapeType="1"/>
              </p:cNvSpPr>
              <p:nvPr/>
            </p:nvSpPr>
            <p:spPr bwMode="auto">
              <a:xfrm flipH="1">
                <a:off x="595019" y="2930771"/>
                <a:ext cx="917271" cy="3528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57"/>
              <p:cNvSpPr>
                <a:spLocks noChangeShapeType="1"/>
              </p:cNvSpPr>
              <p:nvPr/>
            </p:nvSpPr>
            <p:spPr bwMode="auto">
              <a:xfrm flipH="1">
                <a:off x="5560410" y="2918828"/>
                <a:ext cx="917271" cy="3528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head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58"/>
              <p:cNvSpPr>
                <a:spLocks noChangeShapeType="1"/>
              </p:cNvSpPr>
              <p:nvPr/>
            </p:nvSpPr>
            <p:spPr bwMode="auto">
              <a:xfrm flipV="1">
                <a:off x="3900226" y="1073500"/>
                <a:ext cx="1000659" cy="139369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59"/>
              <p:cNvSpPr>
                <a:spLocks noChangeShapeType="1"/>
              </p:cNvSpPr>
              <p:nvPr/>
            </p:nvSpPr>
            <p:spPr bwMode="auto">
              <a:xfrm flipH="1">
                <a:off x="2709202" y="3585729"/>
                <a:ext cx="726123" cy="119026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37" name="Group 60"/>
              <p:cNvGrpSpPr/>
              <p:nvPr/>
            </p:nvGrpSpPr>
            <p:grpSpPr bwMode="auto">
              <a:xfrm rot="977138">
                <a:off x="4033092" y="2338195"/>
                <a:ext cx="909690" cy="575122"/>
                <a:chOff x="326" y="3552"/>
                <a:chExt cx="394" cy="307"/>
              </a:xfrm>
            </p:grpSpPr>
            <p:sp>
              <p:nvSpPr>
                <p:cNvPr id="47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672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FF00FF"/>
                  </a:solidFill>
                  <a:rou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Freeform 62"/>
                <p:cNvSpPr/>
                <p:nvPr/>
              </p:nvSpPr>
              <p:spPr bwMode="auto">
                <a:xfrm>
                  <a:off x="326" y="3600"/>
                  <a:ext cx="361" cy="259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FF"/>
                  </a:solidFill>
                  <a:prstDash val="solid"/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63"/>
              <p:cNvGrpSpPr/>
              <p:nvPr/>
            </p:nvGrpSpPr>
            <p:grpSpPr bwMode="auto">
              <a:xfrm rot="1015650" flipV="1">
                <a:off x="3669216" y="3354361"/>
                <a:ext cx="545814" cy="846805"/>
                <a:chOff x="326" y="3552"/>
                <a:chExt cx="394" cy="307"/>
              </a:xfrm>
            </p:grpSpPr>
            <p:sp>
              <p:nvSpPr>
                <p:cNvPr id="45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672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FF9900"/>
                  </a:solidFill>
                  <a:rou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Freeform 65"/>
                <p:cNvSpPr/>
                <p:nvPr/>
              </p:nvSpPr>
              <p:spPr bwMode="auto">
                <a:xfrm>
                  <a:off x="326" y="3600"/>
                  <a:ext cx="361" cy="259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66"/>
              <p:cNvGrpSpPr/>
              <p:nvPr/>
            </p:nvGrpSpPr>
            <p:grpSpPr bwMode="auto">
              <a:xfrm rot="18134788" flipH="1">
                <a:off x="2919842" y="3037393"/>
                <a:ext cx="846805" cy="799769"/>
                <a:chOff x="326" y="3552"/>
                <a:chExt cx="394" cy="307"/>
              </a:xfrm>
            </p:grpSpPr>
            <p:sp>
              <p:nvSpPr>
                <p:cNvPr id="4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672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3366FF"/>
                  </a:solidFill>
                  <a:rou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Freeform 68"/>
                <p:cNvSpPr/>
                <p:nvPr/>
              </p:nvSpPr>
              <p:spPr bwMode="auto">
                <a:xfrm>
                  <a:off x="326" y="3600"/>
                  <a:ext cx="361" cy="259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3366FF"/>
                  </a:solidFill>
                  <a:prstDash val="solid"/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69"/>
              <p:cNvGrpSpPr/>
              <p:nvPr/>
            </p:nvGrpSpPr>
            <p:grpSpPr bwMode="auto">
              <a:xfrm rot="14001149" flipV="1">
                <a:off x="3374687" y="1942835"/>
                <a:ext cx="846805" cy="617831"/>
                <a:chOff x="326" y="3552"/>
                <a:chExt cx="394" cy="307"/>
              </a:xfrm>
            </p:grpSpPr>
            <p:sp>
              <p:nvSpPr>
                <p:cNvPr id="4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672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00FF00"/>
                  </a:solidFill>
                  <a:rou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Freeform 71"/>
                <p:cNvSpPr/>
                <p:nvPr/>
              </p:nvSpPr>
              <p:spPr bwMode="auto">
                <a:xfrm>
                  <a:off x="326" y="3600"/>
                  <a:ext cx="361" cy="259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Triangle 6"/>
            <p:cNvSpPr/>
            <p:nvPr/>
          </p:nvSpPr>
          <p:spPr>
            <a:xfrm rot="2193777">
              <a:off x="5664508" y="2936434"/>
              <a:ext cx="1302433" cy="671821"/>
            </a:xfrm>
            <a:prstGeom prst="triangl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bg1">
                    <a:alpha val="3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734" y="1779600"/>
            <a:ext cx="1170757" cy="3330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2" y="1"/>
            <a:ext cx="9143999" cy="895350"/>
          </a:xfrm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Jet Quenching at RHIC &amp; LHC</a:t>
            </a:r>
            <a:endParaRPr lang="en-US" dirty="0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546659" y="3791816"/>
            <a:ext cx="344488" cy="1539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281" y="1792272"/>
            <a:ext cx="4673514" cy="360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6779" y="989868"/>
            <a:ext cx="2426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JET Collaboration: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e-Print: 1312.5003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93" y="5868132"/>
            <a:ext cx="5725274" cy="6908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46291" y="1279224"/>
            <a:ext cx="5345710" cy="4238262"/>
            <a:chOff x="8493510" y="1961784"/>
            <a:chExt cx="4168810" cy="3668399"/>
          </a:xfrm>
        </p:grpSpPr>
        <p:pic>
          <p:nvPicPr>
            <p:cNvPr id="6" name="Picture 5" descr="Graphical user interface, chart&#10;&#10;Description automatically generate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3510" y="2406261"/>
              <a:ext cx="3446810" cy="32239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93510" y="1961784"/>
              <a:ext cx="20886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e-Print: 2203.16352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08149" y="2014833"/>
              <a:ext cx="2354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Apolinario, Lee &amp; Winn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Field approach to Bayesian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94496" y="6492876"/>
            <a:ext cx="497503" cy="365125"/>
          </a:xfrm>
        </p:spPr>
        <p:txBody>
          <a:bodyPr/>
          <a:lstStyle/>
          <a:p>
            <a:fld id="{1B9BAA04-AEB2-8147-AF42-90F4B815825D}" type="slidenum">
              <a:rPr lang="en-US" smtClean="0"/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844094" y="3517718"/>
            <a:ext cx="61524" cy="7893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6991" y="334508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  <a:endParaRPr lang="en-US" dirty="0"/>
          </a:p>
        </p:txBody>
      </p:sp>
      <p:pic>
        <p:nvPicPr>
          <p:cNvPr id="11" name="Picture 10" descr="Char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4868" y="2712934"/>
            <a:ext cx="5176835" cy="3596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226" y="1033307"/>
            <a:ext cx="5986224" cy="12962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2550" y="1498575"/>
            <a:ext cx="4406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on-parametric  representation of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an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unknown function</a:t>
            </a:r>
            <a:endParaRPr lang="en-US" sz="24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 descr="Logo, icon, company n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97" y="2782963"/>
            <a:ext cx="3526863" cy="352686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IF-Bayesian inference of jet transport coefficient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94496" y="6492876"/>
            <a:ext cx="497503" cy="365125"/>
          </a:xfrm>
        </p:spPr>
        <p:txBody>
          <a:bodyPr/>
          <a:lstStyle/>
          <a:p>
            <a:fld id="{1B9BAA04-AEB2-8147-AF42-90F4B815825D}" type="slidenum">
              <a:rPr lang="en-US" smtClean="0"/>
            </a:fld>
            <a:endParaRPr lang="en-US" dirty="0"/>
          </a:p>
        </p:txBody>
      </p:sp>
      <p:pic>
        <p:nvPicPr>
          <p:cNvPr id="8" name="Picture 7" descr="Diagram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39" y="1147638"/>
            <a:ext cx="4011571" cy="4819095"/>
          </a:xfrm>
          <a:prstGeom prst="rect">
            <a:avLst/>
          </a:prstGeom>
        </p:spPr>
      </p:pic>
      <p:pic>
        <p:nvPicPr>
          <p:cNvPr id="10" name="Picture 9" descr="Char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31" y="2329770"/>
            <a:ext cx="3692130" cy="36921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59560" y="6301740"/>
            <a:ext cx="301688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FFD30F"/>
                </a:solidFill>
                <a:effectLst/>
                <a:latin typeface="-apple-system"/>
              </a:rPr>
              <a:t>e-Print: </a:t>
            </a:r>
            <a:r>
              <a:rPr lang="en-US" b="0" i="0" u="none" strike="noStrike" dirty="0">
                <a:solidFill>
                  <a:srgbClr val="FFD30F"/>
                </a:solidFill>
                <a:effectLst/>
                <a:latin typeface="-apple-system"/>
              </a:rPr>
              <a:t>2206.01340</a:t>
            </a:r>
            <a:endParaRPr lang="en-US" b="0" i="0" dirty="0">
              <a:solidFill>
                <a:srgbClr val="FFD30F"/>
              </a:solidFill>
              <a:effectLst/>
              <a:latin typeface="-apple-syste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90742" y="1841945"/>
            <a:ext cx="32846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Strong T-dependence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Weak  E-dependence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 descr="Chart, diagram, histogram&#10;&#10;Description automatically generated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06045" y="2899952"/>
            <a:ext cx="3904752" cy="3118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6700" y="5973445"/>
            <a:ext cx="304038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FFD30F"/>
                </a:solidFill>
                <a:effectLst/>
                <a:latin typeface="-apple-system"/>
              </a:rPr>
              <a:t>e-Print: </a:t>
            </a:r>
            <a:r>
              <a:rPr lang="en-US" b="0" i="0" u="none" strike="noStrike" dirty="0">
                <a:solidFill>
                  <a:srgbClr val="FFD30F"/>
                </a:solidFill>
                <a:effectLst/>
                <a:latin typeface="-apple-system"/>
              </a:rPr>
              <a:t>2208.14419</a:t>
            </a:r>
            <a:endParaRPr lang="en-US" b="0" i="0" dirty="0">
              <a:solidFill>
                <a:srgbClr val="FFD30F"/>
              </a:solidFill>
              <a:effectLst/>
              <a:latin typeface="-apple-system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44094" y="3517718"/>
            <a:ext cx="61524" cy="7893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6991" y="334508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94800" y="6122703"/>
            <a:ext cx="2910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Xie</a:t>
            </a:r>
            <a:r>
              <a:rPr lang="en-US" sz="2400" dirty="0">
                <a:solidFill>
                  <a:srgbClr val="FFC000"/>
                </a:solidFill>
              </a:rPr>
              <a:t>, </a:t>
            </a:r>
            <a:r>
              <a:rPr lang="en-US" sz="2400" dirty="0" err="1">
                <a:solidFill>
                  <a:srgbClr val="FFC000"/>
                </a:solidFill>
              </a:rPr>
              <a:t>Ke</a:t>
            </a:r>
            <a:r>
              <a:rPr lang="en-US" sz="2400" dirty="0">
                <a:solidFill>
                  <a:srgbClr val="FFC000"/>
                </a:solidFill>
              </a:rPr>
              <a:t>, Zhang &amp; XNW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5270" y="970177"/>
            <a:ext cx="7273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most comprehensive Bayesian analysis of world data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on single inclusive, </a:t>
            </a:r>
            <a:r>
              <a:rPr lang="en-US" sz="2400" dirty="0" err="1">
                <a:solidFill>
                  <a:schemeClr val="bg1"/>
                </a:solidFill>
              </a:rPr>
              <a:t>dihadron</a:t>
            </a:r>
            <a:r>
              <a:rPr lang="en-US" sz="2400" dirty="0">
                <a:solidFill>
                  <a:schemeClr val="bg1"/>
                </a:solidFill>
              </a:rPr>
              <a:t> and gamma-hadron spectra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jet tomography with gamma-jet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2265" y="1637491"/>
            <a:ext cx="3371981" cy="45184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0267" y="1062325"/>
            <a:ext cx="7212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Zhang, Owens, Wang and XNW, Phys. Rev. Lett. 103, 032302 (2009)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879" y="2255107"/>
            <a:ext cx="1955800" cy="524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362" y="4493852"/>
            <a:ext cx="2029831" cy="460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8321" y="2255107"/>
            <a:ext cx="337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length dependence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Energy loss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962399"/>
            <a:ext cx="44086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Symbol" panose="05050102010706020507" pitchFamily="2" charset="2"/>
              </a:rPr>
              <a:t>g</a:t>
            </a:r>
            <a:r>
              <a:rPr lang="en-US" sz="2800" dirty="0">
                <a:solidFill>
                  <a:srgbClr val="FFFF00"/>
                </a:solidFill>
              </a:rPr>
              <a:t>-jet asymmetry </a:t>
            </a:r>
            <a:r>
              <a:rPr lang="en-US" sz="2800" dirty="0" err="1">
                <a:solidFill>
                  <a:srgbClr val="FFFF00"/>
                </a:solidFill>
              </a:rPr>
              <a:t>x</a:t>
            </a:r>
            <a:r>
              <a:rPr lang="en-US" sz="2800" baseline="-25000" dirty="0" err="1">
                <a:solidFill>
                  <a:srgbClr val="FFFF00"/>
                </a:solidFill>
                <a:latin typeface="Symbol" panose="05050102010706020507" pitchFamily="2" charset="2"/>
              </a:rPr>
              <a:t>g</a:t>
            </a:r>
            <a:r>
              <a:rPr lang="en-US" sz="2800" baseline="-25000" dirty="0" err="1">
                <a:solidFill>
                  <a:srgbClr val="FFFF00"/>
                </a:solidFill>
              </a:rPr>
              <a:t>jet</a:t>
            </a:r>
            <a:r>
              <a:rPr lang="en-US" sz="2800" dirty="0">
                <a:solidFill>
                  <a:srgbClr val="FFFF00"/>
                </a:solidFill>
              </a:rPr>
              <a:t>=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baseline="30000" dirty="0" err="1">
                <a:solidFill>
                  <a:srgbClr val="FFFF00"/>
                </a:solidFill>
              </a:rPr>
              <a:t>jet</a:t>
            </a:r>
            <a:r>
              <a:rPr lang="en-US" sz="2800" dirty="0">
                <a:solidFill>
                  <a:srgbClr val="FFFF00"/>
                </a:solidFill>
              </a:rPr>
              <a:t>/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baseline="30000" dirty="0" err="1">
                <a:solidFill>
                  <a:srgbClr val="FFFF00"/>
                </a:solidFill>
                <a:latin typeface="Symbol" panose="05050102010706020507" pitchFamily="2" charset="2"/>
              </a:rPr>
              <a:t>g</a:t>
            </a:r>
            <a:endParaRPr lang="en-US" sz="2800" baseline="30000" dirty="0">
              <a:solidFill>
                <a:srgbClr val="FFFF00"/>
              </a:solidFill>
              <a:latin typeface="Symbol" panose="05050102010706020507" pitchFamily="2" charset="2"/>
            </a:endParaRPr>
          </a:p>
          <a:p>
            <a:endParaRPr lang="en-US" baseline="30000" dirty="0">
              <a:solidFill>
                <a:srgbClr val="FFFF00"/>
              </a:solidFill>
              <a:latin typeface="Symbol" panose="05050102010706020507" pitchFamily="2" charset="2"/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Can be used to select 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propagation length &lt;L&gt;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1"/>
            <a:ext cx="9844214" cy="1061935"/>
          </a:xfrm>
        </p:spPr>
        <p:txBody>
          <a:bodyPr>
            <a:normAutofit fontScale="90000"/>
          </a:bodyPr>
          <a:lstStyle/>
          <a:p>
            <a:r>
              <a:rPr lang="en-US" dirty="0"/>
              <a:t>Asymmetric-diffusion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en-US" dirty="0"/>
              <a:t> nonuniform medium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11415" y="1072693"/>
            <a:ext cx="557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Boltzmann equation under approximation of small angle elastic scattering, no drag: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239" y="1202003"/>
            <a:ext cx="4945722" cy="838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8818" y="5482063"/>
            <a:ext cx="36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x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918195" y="513925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5407" y="4509629"/>
            <a:ext cx="3297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He, Pang &amp; XNW,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i="1" dirty="0">
                <a:solidFill>
                  <a:srgbClr val="FFC000"/>
                </a:solidFill>
              </a:rPr>
              <a:t>PRL</a:t>
            </a:r>
            <a:r>
              <a:rPr lang="en-US" dirty="0">
                <a:solidFill>
                  <a:srgbClr val="FFC000"/>
                </a:solidFill>
              </a:rPr>
              <a:t> 125 (2020) 12, 122301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047" y="2335932"/>
            <a:ext cx="2933700" cy="431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195" y="3394421"/>
            <a:ext cx="5837841" cy="7529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6709" y="3623320"/>
            <a:ext cx="322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Momentum asymmetry: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685" y="3623320"/>
            <a:ext cx="957036" cy="338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12" y="2347968"/>
            <a:ext cx="5794103" cy="752996"/>
          </a:xfrm>
          <a:prstGeom prst="rect">
            <a:avLst/>
          </a:prstGeom>
        </p:spPr>
      </p:pic>
      <p:pic>
        <p:nvPicPr>
          <p:cNvPr id="19" name="Picture 18" descr="Diagram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712" y="4331316"/>
            <a:ext cx="3529872" cy="226707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111016" y="4121241"/>
            <a:ext cx="3702043" cy="2267073"/>
            <a:chOff x="4985887" y="952902"/>
            <a:chExt cx="4098959" cy="2492943"/>
          </a:xfrm>
        </p:grpSpPr>
        <p:sp>
          <p:nvSpPr>
            <p:cNvPr id="28" name="Oval 27"/>
            <p:cNvSpPr/>
            <p:nvPr/>
          </p:nvSpPr>
          <p:spPr>
            <a:xfrm>
              <a:off x="5823285" y="1319271"/>
              <a:ext cx="1584337" cy="212657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6583680" y="1183907"/>
              <a:ext cx="0" cy="12801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572451" y="2452837"/>
              <a:ext cx="124326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583680" y="101065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94859" y="22795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rot="21091727">
              <a:off x="6237170" y="1780674"/>
              <a:ext cx="1135781" cy="288758"/>
            </a:xfrm>
            <a:custGeom>
              <a:avLst/>
              <a:gdLst>
                <a:gd name="connsiteX0" fmla="*/ 0 w 991402"/>
                <a:gd name="connsiteY0" fmla="*/ 182935 h 192561"/>
                <a:gd name="connsiteX1" fmla="*/ 67377 w 991402"/>
                <a:gd name="connsiteY1" fmla="*/ 192561 h 192561"/>
                <a:gd name="connsiteX2" fmla="*/ 413886 w 991402"/>
                <a:gd name="connsiteY2" fmla="*/ 182935 h 192561"/>
                <a:gd name="connsiteX3" fmla="*/ 481263 w 991402"/>
                <a:gd name="connsiteY3" fmla="*/ 173310 h 192561"/>
                <a:gd name="connsiteX4" fmla="*/ 558265 w 991402"/>
                <a:gd name="connsiteY4" fmla="*/ 163685 h 192561"/>
                <a:gd name="connsiteX5" fmla="*/ 625642 w 991402"/>
                <a:gd name="connsiteY5" fmla="*/ 154060 h 192561"/>
                <a:gd name="connsiteX6" fmla="*/ 693019 w 991402"/>
                <a:gd name="connsiteY6" fmla="*/ 134809 h 192561"/>
                <a:gd name="connsiteX7" fmla="*/ 731520 w 991402"/>
                <a:gd name="connsiteY7" fmla="*/ 125184 h 192561"/>
                <a:gd name="connsiteX8" fmla="*/ 789271 w 991402"/>
                <a:gd name="connsiteY8" fmla="*/ 105933 h 192561"/>
                <a:gd name="connsiteX9" fmla="*/ 818147 w 991402"/>
                <a:gd name="connsiteY9" fmla="*/ 96308 h 192561"/>
                <a:gd name="connsiteX10" fmla="*/ 904775 w 991402"/>
                <a:gd name="connsiteY10" fmla="*/ 57807 h 192561"/>
                <a:gd name="connsiteX11" fmla="*/ 933650 w 991402"/>
                <a:gd name="connsiteY11" fmla="*/ 48182 h 192561"/>
                <a:gd name="connsiteX12" fmla="*/ 962526 w 991402"/>
                <a:gd name="connsiteY12" fmla="*/ 28931 h 192561"/>
                <a:gd name="connsiteX13" fmla="*/ 991402 w 991402"/>
                <a:gd name="connsiteY13" fmla="*/ 55 h 1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402" h="192561">
                  <a:moveTo>
                    <a:pt x="0" y="182935"/>
                  </a:moveTo>
                  <a:cubicBezTo>
                    <a:pt x="22459" y="186144"/>
                    <a:pt x="44690" y="192561"/>
                    <a:pt x="67377" y="192561"/>
                  </a:cubicBezTo>
                  <a:cubicBezTo>
                    <a:pt x="182925" y="192561"/>
                    <a:pt x="298463" y="188304"/>
                    <a:pt x="413886" y="182935"/>
                  </a:cubicBezTo>
                  <a:cubicBezTo>
                    <a:pt x="436549" y="181881"/>
                    <a:pt x="458775" y="176308"/>
                    <a:pt x="481263" y="173310"/>
                  </a:cubicBezTo>
                  <a:lnTo>
                    <a:pt x="558265" y="163685"/>
                  </a:lnTo>
                  <a:cubicBezTo>
                    <a:pt x="580753" y="160687"/>
                    <a:pt x="603321" y="158118"/>
                    <a:pt x="625642" y="154060"/>
                  </a:cubicBezTo>
                  <a:cubicBezTo>
                    <a:pt x="667007" y="146539"/>
                    <a:pt x="656946" y="145115"/>
                    <a:pt x="693019" y="134809"/>
                  </a:cubicBezTo>
                  <a:cubicBezTo>
                    <a:pt x="705739" y="131175"/>
                    <a:pt x="718849" y="128985"/>
                    <a:pt x="731520" y="125184"/>
                  </a:cubicBezTo>
                  <a:cubicBezTo>
                    <a:pt x="750956" y="119353"/>
                    <a:pt x="770021" y="112350"/>
                    <a:pt x="789271" y="105933"/>
                  </a:cubicBezTo>
                  <a:lnTo>
                    <a:pt x="818147" y="96308"/>
                  </a:lnTo>
                  <a:cubicBezTo>
                    <a:pt x="863907" y="65801"/>
                    <a:pt x="836048" y="80716"/>
                    <a:pt x="904775" y="57807"/>
                  </a:cubicBezTo>
                  <a:lnTo>
                    <a:pt x="933650" y="48182"/>
                  </a:lnTo>
                  <a:cubicBezTo>
                    <a:pt x="943275" y="41765"/>
                    <a:pt x="954346" y="37111"/>
                    <a:pt x="962526" y="28931"/>
                  </a:cubicBezTo>
                  <a:cubicBezTo>
                    <a:pt x="994071" y="-2614"/>
                    <a:pt x="967293" y="55"/>
                    <a:pt x="991402" y="5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92203" y="952902"/>
              <a:ext cx="16926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Deflection due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to transverse 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gradient along 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21302170">
              <a:off x="5188017" y="2098308"/>
              <a:ext cx="1049154" cy="173255"/>
            </a:xfrm>
            <a:custGeom>
              <a:avLst/>
              <a:gdLst>
                <a:gd name="connsiteX0" fmla="*/ 0 w 1049154"/>
                <a:gd name="connsiteY0" fmla="*/ 105878 h 173255"/>
                <a:gd name="connsiteX1" fmla="*/ 38501 w 1049154"/>
                <a:gd name="connsiteY1" fmla="*/ 38501 h 173255"/>
                <a:gd name="connsiteX2" fmla="*/ 57751 w 1049154"/>
                <a:gd name="connsiteY2" fmla="*/ 9625 h 173255"/>
                <a:gd name="connsiteX3" fmla="*/ 86627 w 1049154"/>
                <a:gd name="connsiteY3" fmla="*/ 0 h 173255"/>
                <a:gd name="connsiteX4" fmla="*/ 154004 w 1049154"/>
                <a:gd name="connsiteY4" fmla="*/ 19250 h 173255"/>
                <a:gd name="connsiteX5" fmla="*/ 182880 w 1049154"/>
                <a:gd name="connsiteY5" fmla="*/ 38501 h 173255"/>
                <a:gd name="connsiteX6" fmla="*/ 221381 w 1049154"/>
                <a:gd name="connsiteY6" fmla="*/ 96253 h 173255"/>
                <a:gd name="connsiteX7" fmla="*/ 240631 w 1049154"/>
                <a:gd name="connsiteY7" fmla="*/ 125128 h 173255"/>
                <a:gd name="connsiteX8" fmla="*/ 269507 w 1049154"/>
                <a:gd name="connsiteY8" fmla="*/ 134754 h 173255"/>
                <a:gd name="connsiteX9" fmla="*/ 336884 w 1049154"/>
                <a:gd name="connsiteY9" fmla="*/ 115503 h 173255"/>
                <a:gd name="connsiteX10" fmla="*/ 365760 w 1049154"/>
                <a:gd name="connsiteY10" fmla="*/ 86627 h 173255"/>
                <a:gd name="connsiteX11" fmla="*/ 394636 w 1049154"/>
                <a:gd name="connsiteY11" fmla="*/ 28876 h 173255"/>
                <a:gd name="connsiteX12" fmla="*/ 423511 w 1049154"/>
                <a:gd name="connsiteY12" fmla="*/ 19250 h 173255"/>
                <a:gd name="connsiteX13" fmla="*/ 471638 w 1049154"/>
                <a:gd name="connsiteY13" fmla="*/ 28876 h 173255"/>
                <a:gd name="connsiteX14" fmla="*/ 529389 w 1049154"/>
                <a:gd name="connsiteY14" fmla="*/ 48126 h 173255"/>
                <a:gd name="connsiteX15" fmla="*/ 567890 w 1049154"/>
                <a:gd name="connsiteY15" fmla="*/ 134754 h 173255"/>
                <a:gd name="connsiteX16" fmla="*/ 596766 w 1049154"/>
                <a:gd name="connsiteY16" fmla="*/ 144379 h 173255"/>
                <a:gd name="connsiteX17" fmla="*/ 644892 w 1049154"/>
                <a:gd name="connsiteY17" fmla="*/ 134754 h 173255"/>
                <a:gd name="connsiteX18" fmla="*/ 664143 w 1049154"/>
                <a:gd name="connsiteY18" fmla="*/ 105878 h 173255"/>
                <a:gd name="connsiteX19" fmla="*/ 693019 w 1049154"/>
                <a:gd name="connsiteY19" fmla="*/ 86627 h 173255"/>
                <a:gd name="connsiteX20" fmla="*/ 712269 w 1049154"/>
                <a:gd name="connsiteY20" fmla="*/ 57752 h 173255"/>
                <a:gd name="connsiteX21" fmla="*/ 770021 w 1049154"/>
                <a:gd name="connsiteY21" fmla="*/ 38501 h 173255"/>
                <a:gd name="connsiteX22" fmla="*/ 808522 w 1049154"/>
                <a:gd name="connsiteY22" fmla="*/ 48126 h 173255"/>
                <a:gd name="connsiteX23" fmla="*/ 827772 w 1049154"/>
                <a:gd name="connsiteY23" fmla="*/ 77002 h 173255"/>
                <a:gd name="connsiteX24" fmla="*/ 866274 w 1049154"/>
                <a:gd name="connsiteY24" fmla="*/ 163629 h 173255"/>
                <a:gd name="connsiteX25" fmla="*/ 895149 w 1049154"/>
                <a:gd name="connsiteY25" fmla="*/ 173255 h 173255"/>
                <a:gd name="connsiteX26" fmla="*/ 952901 w 1049154"/>
                <a:gd name="connsiteY26" fmla="*/ 163629 h 173255"/>
                <a:gd name="connsiteX27" fmla="*/ 991402 w 1049154"/>
                <a:gd name="connsiteY27" fmla="*/ 105878 h 173255"/>
                <a:gd name="connsiteX28" fmla="*/ 1049154 w 1049154"/>
                <a:gd name="connsiteY28" fmla="*/ 77002 h 17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4" h="173255">
                  <a:moveTo>
                    <a:pt x="0" y="105878"/>
                  </a:moveTo>
                  <a:cubicBezTo>
                    <a:pt x="12834" y="83419"/>
                    <a:pt x="25193" y="60682"/>
                    <a:pt x="38501" y="38501"/>
                  </a:cubicBezTo>
                  <a:cubicBezTo>
                    <a:pt x="44453" y="28581"/>
                    <a:pt x="48718" y="16852"/>
                    <a:pt x="57751" y="9625"/>
                  </a:cubicBezTo>
                  <a:cubicBezTo>
                    <a:pt x="65674" y="3287"/>
                    <a:pt x="77002" y="3208"/>
                    <a:pt x="86627" y="0"/>
                  </a:cubicBezTo>
                  <a:cubicBezTo>
                    <a:pt x="98961" y="3083"/>
                    <a:pt x="140197" y="12346"/>
                    <a:pt x="154004" y="19250"/>
                  </a:cubicBezTo>
                  <a:cubicBezTo>
                    <a:pt x="164351" y="24423"/>
                    <a:pt x="173255" y="32084"/>
                    <a:pt x="182880" y="38501"/>
                  </a:cubicBezTo>
                  <a:lnTo>
                    <a:pt x="221381" y="96253"/>
                  </a:lnTo>
                  <a:cubicBezTo>
                    <a:pt x="227798" y="105878"/>
                    <a:pt x="229657" y="121470"/>
                    <a:pt x="240631" y="125128"/>
                  </a:cubicBezTo>
                  <a:lnTo>
                    <a:pt x="269507" y="134754"/>
                  </a:lnTo>
                  <a:cubicBezTo>
                    <a:pt x="274637" y="133471"/>
                    <a:pt x="328601" y="121025"/>
                    <a:pt x="336884" y="115503"/>
                  </a:cubicBezTo>
                  <a:cubicBezTo>
                    <a:pt x="348210" y="107952"/>
                    <a:pt x="356135" y="96252"/>
                    <a:pt x="365760" y="86627"/>
                  </a:cubicBezTo>
                  <a:cubicBezTo>
                    <a:pt x="372101" y="67604"/>
                    <a:pt x="377673" y="42447"/>
                    <a:pt x="394636" y="28876"/>
                  </a:cubicBezTo>
                  <a:cubicBezTo>
                    <a:pt x="402558" y="22538"/>
                    <a:pt x="413886" y="22459"/>
                    <a:pt x="423511" y="19250"/>
                  </a:cubicBezTo>
                  <a:cubicBezTo>
                    <a:pt x="439553" y="22459"/>
                    <a:pt x="455854" y="24571"/>
                    <a:pt x="471638" y="28876"/>
                  </a:cubicBezTo>
                  <a:cubicBezTo>
                    <a:pt x="491215" y="34215"/>
                    <a:pt x="529389" y="48126"/>
                    <a:pt x="529389" y="48126"/>
                  </a:cubicBezTo>
                  <a:cubicBezTo>
                    <a:pt x="535270" y="65770"/>
                    <a:pt x="547092" y="118115"/>
                    <a:pt x="567890" y="134754"/>
                  </a:cubicBezTo>
                  <a:cubicBezTo>
                    <a:pt x="575813" y="141092"/>
                    <a:pt x="587141" y="141171"/>
                    <a:pt x="596766" y="144379"/>
                  </a:cubicBezTo>
                  <a:cubicBezTo>
                    <a:pt x="612808" y="141171"/>
                    <a:pt x="630688" y="142871"/>
                    <a:pt x="644892" y="134754"/>
                  </a:cubicBezTo>
                  <a:cubicBezTo>
                    <a:pt x="654936" y="129015"/>
                    <a:pt x="655963" y="114058"/>
                    <a:pt x="664143" y="105878"/>
                  </a:cubicBezTo>
                  <a:cubicBezTo>
                    <a:pt x="672323" y="97698"/>
                    <a:pt x="683394" y="93044"/>
                    <a:pt x="693019" y="86627"/>
                  </a:cubicBezTo>
                  <a:cubicBezTo>
                    <a:pt x="699436" y="77002"/>
                    <a:pt x="702460" y="63883"/>
                    <a:pt x="712269" y="57752"/>
                  </a:cubicBezTo>
                  <a:cubicBezTo>
                    <a:pt x="729477" y="46997"/>
                    <a:pt x="770021" y="38501"/>
                    <a:pt x="770021" y="38501"/>
                  </a:cubicBezTo>
                  <a:cubicBezTo>
                    <a:pt x="782855" y="41709"/>
                    <a:pt x="797515" y="40788"/>
                    <a:pt x="808522" y="48126"/>
                  </a:cubicBezTo>
                  <a:cubicBezTo>
                    <a:pt x="818147" y="54543"/>
                    <a:pt x="823074" y="66431"/>
                    <a:pt x="827772" y="77002"/>
                  </a:cubicBezTo>
                  <a:cubicBezTo>
                    <a:pt x="836698" y="97086"/>
                    <a:pt x="843738" y="145600"/>
                    <a:pt x="866274" y="163629"/>
                  </a:cubicBezTo>
                  <a:cubicBezTo>
                    <a:pt x="874196" y="169967"/>
                    <a:pt x="885524" y="170046"/>
                    <a:pt x="895149" y="173255"/>
                  </a:cubicBezTo>
                  <a:cubicBezTo>
                    <a:pt x="914400" y="170046"/>
                    <a:pt x="936913" y="174821"/>
                    <a:pt x="952901" y="163629"/>
                  </a:cubicBezTo>
                  <a:cubicBezTo>
                    <a:pt x="971855" y="150361"/>
                    <a:pt x="991402" y="105878"/>
                    <a:pt x="991402" y="105878"/>
                  </a:cubicBezTo>
                  <a:cubicBezTo>
                    <a:pt x="1006100" y="61783"/>
                    <a:pt x="990881" y="77002"/>
                    <a:pt x="1049154" y="77002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85887" y="1819175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ymbol" panose="05050102010706020507" pitchFamily="2" charset="2"/>
                </a:rPr>
                <a:t>g</a:t>
              </a:r>
              <a:endParaRPr lang="en-US" dirty="0">
                <a:solidFill>
                  <a:schemeClr val="bg1"/>
                </a:solidFill>
                <a:latin typeface="Symbol" panose="05050102010706020507" pitchFamily="2" charset="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11452" y="1809550"/>
              <a:ext cx="430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jet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Explosion 1 37"/>
            <p:cNvSpPr/>
            <p:nvPr/>
          </p:nvSpPr>
          <p:spPr>
            <a:xfrm>
              <a:off x="6189043" y="2050180"/>
              <a:ext cx="125129" cy="134754"/>
            </a:xfrm>
            <a:prstGeom prst="irregularSeal1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6331058" y="2154264"/>
              <a:ext cx="15498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own Arrow 2"/>
          <p:cNvSpPr/>
          <p:nvPr/>
        </p:nvSpPr>
        <p:spPr>
          <a:xfrm>
            <a:off x="7478527" y="2915990"/>
            <a:ext cx="358588" cy="5223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438" y="5270605"/>
            <a:ext cx="3707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effectLst/>
                <a:latin typeface="AdvOT483a8203"/>
              </a:rPr>
              <a:t>Barata</a:t>
            </a:r>
            <a:r>
              <a:rPr lang="en-US" sz="2000" dirty="0">
                <a:solidFill>
                  <a:srgbClr val="FFC000"/>
                </a:solidFill>
                <a:effectLst/>
                <a:latin typeface="AdvOT483a8203"/>
              </a:rPr>
              <a:t>, </a:t>
            </a:r>
            <a:r>
              <a:rPr lang="en-US" sz="2000" dirty="0" err="1">
                <a:solidFill>
                  <a:srgbClr val="FFC000"/>
                </a:solidFill>
                <a:effectLst/>
                <a:latin typeface="AdvOT483a8203"/>
              </a:rPr>
              <a:t>Sadofyev</a:t>
            </a:r>
            <a:r>
              <a:rPr lang="en-US" sz="2000" dirty="0">
                <a:solidFill>
                  <a:srgbClr val="FFC000"/>
                </a:solidFill>
                <a:effectLst/>
                <a:latin typeface="AdvOT483a8203"/>
              </a:rPr>
              <a:t>,  XNW</a:t>
            </a:r>
            <a:r>
              <a:rPr lang="en-US" sz="1800" dirty="0">
                <a:solidFill>
                  <a:srgbClr val="FFC000"/>
                </a:solidFill>
                <a:effectLst/>
                <a:latin typeface="AdvOT483a8203"/>
              </a:rPr>
              <a:t>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Phys</a:t>
            </a:r>
            <a:r>
              <a:rPr lang="en-US" sz="2000" dirty="0">
                <a:solidFill>
                  <a:srgbClr val="FFC000"/>
                </a:solidFill>
              </a:rPr>
              <a:t>. </a:t>
            </a:r>
            <a:r>
              <a:rPr lang="en-US" sz="2000" dirty="0" err="1">
                <a:solidFill>
                  <a:srgbClr val="FFC000"/>
                </a:solidFill>
              </a:rPr>
              <a:t>Rev.D</a:t>
            </a:r>
            <a:r>
              <a:rPr lang="en-US" sz="2000" dirty="0">
                <a:solidFill>
                  <a:srgbClr val="FFC000"/>
                </a:solidFill>
              </a:rPr>
              <a:t> 107 (2023) 5, L051503</a:t>
            </a:r>
            <a:endParaRPr lang="en-US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Transverse gradient tomography with gamma-jet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1134" y="1082351"/>
            <a:ext cx="3807146" cy="76142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796266" y="1099259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&gt;3 GeV/c)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55430" y="4930033"/>
            <a:ext cx="5222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He, Pang &amp; XNW, </a:t>
            </a:r>
            <a:r>
              <a:rPr lang="en-US" i="1" dirty="0">
                <a:solidFill>
                  <a:srgbClr val="FFC000"/>
                </a:solidFill>
              </a:rPr>
              <a:t>Phys Rev Lett</a:t>
            </a:r>
            <a:r>
              <a:rPr lang="en-US" dirty="0">
                <a:solidFill>
                  <a:srgbClr val="FFC000"/>
                </a:solidFill>
              </a:rPr>
              <a:t> 125 (2020) 12, 122301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5796" y="5375871"/>
            <a:ext cx="4668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Jet energy loss 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propagation length  </a:t>
            </a: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initial jet position in x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: Longitudinal tomography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71161" y="5996211"/>
            <a:ext cx="31021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3D jet tomography</a:t>
            </a:r>
            <a:endParaRPr lang="en-US" sz="30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80003" y="1693908"/>
            <a:ext cx="5011444" cy="2990189"/>
            <a:chOff x="4985887" y="455656"/>
            <a:chExt cx="5011444" cy="2990189"/>
          </a:xfrm>
        </p:grpSpPr>
        <p:sp>
          <p:nvSpPr>
            <p:cNvPr id="37" name="Oval 36"/>
            <p:cNvSpPr/>
            <p:nvPr/>
          </p:nvSpPr>
          <p:spPr>
            <a:xfrm>
              <a:off x="5823285" y="1319271"/>
              <a:ext cx="1584337" cy="212657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6583680" y="1183907"/>
              <a:ext cx="0" cy="12801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572451" y="2452837"/>
              <a:ext cx="124326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583680" y="101065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94859" y="22795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21091727">
              <a:off x="6237170" y="1780674"/>
              <a:ext cx="1135781" cy="288758"/>
            </a:xfrm>
            <a:custGeom>
              <a:avLst/>
              <a:gdLst>
                <a:gd name="connsiteX0" fmla="*/ 0 w 991402"/>
                <a:gd name="connsiteY0" fmla="*/ 182935 h 192561"/>
                <a:gd name="connsiteX1" fmla="*/ 67377 w 991402"/>
                <a:gd name="connsiteY1" fmla="*/ 192561 h 192561"/>
                <a:gd name="connsiteX2" fmla="*/ 413886 w 991402"/>
                <a:gd name="connsiteY2" fmla="*/ 182935 h 192561"/>
                <a:gd name="connsiteX3" fmla="*/ 481263 w 991402"/>
                <a:gd name="connsiteY3" fmla="*/ 173310 h 192561"/>
                <a:gd name="connsiteX4" fmla="*/ 558265 w 991402"/>
                <a:gd name="connsiteY4" fmla="*/ 163685 h 192561"/>
                <a:gd name="connsiteX5" fmla="*/ 625642 w 991402"/>
                <a:gd name="connsiteY5" fmla="*/ 154060 h 192561"/>
                <a:gd name="connsiteX6" fmla="*/ 693019 w 991402"/>
                <a:gd name="connsiteY6" fmla="*/ 134809 h 192561"/>
                <a:gd name="connsiteX7" fmla="*/ 731520 w 991402"/>
                <a:gd name="connsiteY7" fmla="*/ 125184 h 192561"/>
                <a:gd name="connsiteX8" fmla="*/ 789271 w 991402"/>
                <a:gd name="connsiteY8" fmla="*/ 105933 h 192561"/>
                <a:gd name="connsiteX9" fmla="*/ 818147 w 991402"/>
                <a:gd name="connsiteY9" fmla="*/ 96308 h 192561"/>
                <a:gd name="connsiteX10" fmla="*/ 904775 w 991402"/>
                <a:gd name="connsiteY10" fmla="*/ 57807 h 192561"/>
                <a:gd name="connsiteX11" fmla="*/ 933650 w 991402"/>
                <a:gd name="connsiteY11" fmla="*/ 48182 h 192561"/>
                <a:gd name="connsiteX12" fmla="*/ 962526 w 991402"/>
                <a:gd name="connsiteY12" fmla="*/ 28931 h 192561"/>
                <a:gd name="connsiteX13" fmla="*/ 991402 w 991402"/>
                <a:gd name="connsiteY13" fmla="*/ 55 h 1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402" h="192561">
                  <a:moveTo>
                    <a:pt x="0" y="182935"/>
                  </a:moveTo>
                  <a:cubicBezTo>
                    <a:pt x="22459" y="186144"/>
                    <a:pt x="44690" y="192561"/>
                    <a:pt x="67377" y="192561"/>
                  </a:cubicBezTo>
                  <a:cubicBezTo>
                    <a:pt x="182925" y="192561"/>
                    <a:pt x="298463" y="188304"/>
                    <a:pt x="413886" y="182935"/>
                  </a:cubicBezTo>
                  <a:cubicBezTo>
                    <a:pt x="436549" y="181881"/>
                    <a:pt x="458775" y="176308"/>
                    <a:pt x="481263" y="173310"/>
                  </a:cubicBezTo>
                  <a:lnTo>
                    <a:pt x="558265" y="163685"/>
                  </a:lnTo>
                  <a:cubicBezTo>
                    <a:pt x="580753" y="160687"/>
                    <a:pt x="603321" y="158118"/>
                    <a:pt x="625642" y="154060"/>
                  </a:cubicBezTo>
                  <a:cubicBezTo>
                    <a:pt x="667007" y="146539"/>
                    <a:pt x="656946" y="145115"/>
                    <a:pt x="693019" y="134809"/>
                  </a:cubicBezTo>
                  <a:cubicBezTo>
                    <a:pt x="705739" y="131175"/>
                    <a:pt x="718849" y="128985"/>
                    <a:pt x="731520" y="125184"/>
                  </a:cubicBezTo>
                  <a:cubicBezTo>
                    <a:pt x="750956" y="119353"/>
                    <a:pt x="770021" y="112350"/>
                    <a:pt x="789271" y="105933"/>
                  </a:cubicBezTo>
                  <a:lnTo>
                    <a:pt x="818147" y="96308"/>
                  </a:lnTo>
                  <a:cubicBezTo>
                    <a:pt x="863907" y="65801"/>
                    <a:pt x="836048" y="80716"/>
                    <a:pt x="904775" y="57807"/>
                  </a:cubicBezTo>
                  <a:lnTo>
                    <a:pt x="933650" y="48182"/>
                  </a:lnTo>
                  <a:cubicBezTo>
                    <a:pt x="943275" y="41765"/>
                    <a:pt x="954346" y="37111"/>
                    <a:pt x="962526" y="28931"/>
                  </a:cubicBezTo>
                  <a:cubicBezTo>
                    <a:pt x="994071" y="-2614"/>
                    <a:pt x="967293" y="55"/>
                    <a:pt x="991402" y="5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475487" y="455656"/>
              <a:ext cx="252184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drift due</a:t>
              </a:r>
              <a:endParaRPr lang="en-US" sz="2800" dirty="0">
                <a:solidFill>
                  <a:schemeClr val="bg1"/>
                </a:solidFill>
              </a:endParaRPr>
            </a:p>
            <a:p>
              <a:r>
                <a:rPr lang="en-US" sz="2800" dirty="0">
                  <a:solidFill>
                    <a:schemeClr val="bg1"/>
                  </a:solidFill>
                </a:rPr>
                <a:t>to transverse </a:t>
              </a:r>
              <a:endParaRPr lang="en-US" sz="2800" dirty="0">
                <a:solidFill>
                  <a:schemeClr val="bg1"/>
                </a:solidFill>
              </a:endParaRPr>
            </a:p>
            <a:p>
              <a:r>
                <a:rPr lang="en-US" sz="2800" dirty="0">
                  <a:solidFill>
                    <a:schemeClr val="bg1"/>
                  </a:solidFill>
                </a:rPr>
                <a:t>gradient along y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 rot="21302170">
              <a:off x="5188017" y="2098308"/>
              <a:ext cx="1049154" cy="173255"/>
            </a:xfrm>
            <a:custGeom>
              <a:avLst/>
              <a:gdLst>
                <a:gd name="connsiteX0" fmla="*/ 0 w 1049154"/>
                <a:gd name="connsiteY0" fmla="*/ 105878 h 173255"/>
                <a:gd name="connsiteX1" fmla="*/ 38501 w 1049154"/>
                <a:gd name="connsiteY1" fmla="*/ 38501 h 173255"/>
                <a:gd name="connsiteX2" fmla="*/ 57751 w 1049154"/>
                <a:gd name="connsiteY2" fmla="*/ 9625 h 173255"/>
                <a:gd name="connsiteX3" fmla="*/ 86627 w 1049154"/>
                <a:gd name="connsiteY3" fmla="*/ 0 h 173255"/>
                <a:gd name="connsiteX4" fmla="*/ 154004 w 1049154"/>
                <a:gd name="connsiteY4" fmla="*/ 19250 h 173255"/>
                <a:gd name="connsiteX5" fmla="*/ 182880 w 1049154"/>
                <a:gd name="connsiteY5" fmla="*/ 38501 h 173255"/>
                <a:gd name="connsiteX6" fmla="*/ 221381 w 1049154"/>
                <a:gd name="connsiteY6" fmla="*/ 96253 h 173255"/>
                <a:gd name="connsiteX7" fmla="*/ 240631 w 1049154"/>
                <a:gd name="connsiteY7" fmla="*/ 125128 h 173255"/>
                <a:gd name="connsiteX8" fmla="*/ 269507 w 1049154"/>
                <a:gd name="connsiteY8" fmla="*/ 134754 h 173255"/>
                <a:gd name="connsiteX9" fmla="*/ 336884 w 1049154"/>
                <a:gd name="connsiteY9" fmla="*/ 115503 h 173255"/>
                <a:gd name="connsiteX10" fmla="*/ 365760 w 1049154"/>
                <a:gd name="connsiteY10" fmla="*/ 86627 h 173255"/>
                <a:gd name="connsiteX11" fmla="*/ 394636 w 1049154"/>
                <a:gd name="connsiteY11" fmla="*/ 28876 h 173255"/>
                <a:gd name="connsiteX12" fmla="*/ 423511 w 1049154"/>
                <a:gd name="connsiteY12" fmla="*/ 19250 h 173255"/>
                <a:gd name="connsiteX13" fmla="*/ 471638 w 1049154"/>
                <a:gd name="connsiteY13" fmla="*/ 28876 h 173255"/>
                <a:gd name="connsiteX14" fmla="*/ 529389 w 1049154"/>
                <a:gd name="connsiteY14" fmla="*/ 48126 h 173255"/>
                <a:gd name="connsiteX15" fmla="*/ 567890 w 1049154"/>
                <a:gd name="connsiteY15" fmla="*/ 134754 h 173255"/>
                <a:gd name="connsiteX16" fmla="*/ 596766 w 1049154"/>
                <a:gd name="connsiteY16" fmla="*/ 144379 h 173255"/>
                <a:gd name="connsiteX17" fmla="*/ 644892 w 1049154"/>
                <a:gd name="connsiteY17" fmla="*/ 134754 h 173255"/>
                <a:gd name="connsiteX18" fmla="*/ 664143 w 1049154"/>
                <a:gd name="connsiteY18" fmla="*/ 105878 h 173255"/>
                <a:gd name="connsiteX19" fmla="*/ 693019 w 1049154"/>
                <a:gd name="connsiteY19" fmla="*/ 86627 h 173255"/>
                <a:gd name="connsiteX20" fmla="*/ 712269 w 1049154"/>
                <a:gd name="connsiteY20" fmla="*/ 57752 h 173255"/>
                <a:gd name="connsiteX21" fmla="*/ 770021 w 1049154"/>
                <a:gd name="connsiteY21" fmla="*/ 38501 h 173255"/>
                <a:gd name="connsiteX22" fmla="*/ 808522 w 1049154"/>
                <a:gd name="connsiteY22" fmla="*/ 48126 h 173255"/>
                <a:gd name="connsiteX23" fmla="*/ 827772 w 1049154"/>
                <a:gd name="connsiteY23" fmla="*/ 77002 h 173255"/>
                <a:gd name="connsiteX24" fmla="*/ 866274 w 1049154"/>
                <a:gd name="connsiteY24" fmla="*/ 163629 h 173255"/>
                <a:gd name="connsiteX25" fmla="*/ 895149 w 1049154"/>
                <a:gd name="connsiteY25" fmla="*/ 173255 h 173255"/>
                <a:gd name="connsiteX26" fmla="*/ 952901 w 1049154"/>
                <a:gd name="connsiteY26" fmla="*/ 163629 h 173255"/>
                <a:gd name="connsiteX27" fmla="*/ 991402 w 1049154"/>
                <a:gd name="connsiteY27" fmla="*/ 105878 h 173255"/>
                <a:gd name="connsiteX28" fmla="*/ 1049154 w 1049154"/>
                <a:gd name="connsiteY28" fmla="*/ 77002 h 17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4" h="173255">
                  <a:moveTo>
                    <a:pt x="0" y="105878"/>
                  </a:moveTo>
                  <a:cubicBezTo>
                    <a:pt x="12834" y="83419"/>
                    <a:pt x="25193" y="60682"/>
                    <a:pt x="38501" y="38501"/>
                  </a:cubicBezTo>
                  <a:cubicBezTo>
                    <a:pt x="44453" y="28581"/>
                    <a:pt x="48718" y="16852"/>
                    <a:pt x="57751" y="9625"/>
                  </a:cubicBezTo>
                  <a:cubicBezTo>
                    <a:pt x="65674" y="3287"/>
                    <a:pt x="77002" y="3208"/>
                    <a:pt x="86627" y="0"/>
                  </a:cubicBezTo>
                  <a:cubicBezTo>
                    <a:pt x="98961" y="3083"/>
                    <a:pt x="140197" y="12346"/>
                    <a:pt x="154004" y="19250"/>
                  </a:cubicBezTo>
                  <a:cubicBezTo>
                    <a:pt x="164351" y="24423"/>
                    <a:pt x="173255" y="32084"/>
                    <a:pt x="182880" y="38501"/>
                  </a:cubicBezTo>
                  <a:lnTo>
                    <a:pt x="221381" y="96253"/>
                  </a:lnTo>
                  <a:cubicBezTo>
                    <a:pt x="227798" y="105878"/>
                    <a:pt x="229657" y="121470"/>
                    <a:pt x="240631" y="125128"/>
                  </a:cubicBezTo>
                  <a:lnTo>
                    <a:pt x="269507" y="134754"/>
                  </a:lnTo>
                  <a:cubicBezTo>
                    <a:pt x="274637" y="133471"/>
                    <a:pt x="328601" y="121025"/>
                    <a:pt x="336884" y="115503"/>
                  </a:cubicBezTo>
                  <a:cubicBezTo>
                    <a:pt x="348210" y="107952"/>
                    <a:pt x="356135" y="96252"/>
                    <a:pt x="365760" y="86627"/>
                  </a:cubicBezTo>
                  <a:cubicBezTo>
                    <a:pt x="372101" y="67604"/>
                    <a:pt x="377673" y="42447"/>
                    <a:pt x="394636" y="28876"/>
                  </a:cubicBezTo>
                  <a:cubicBezTo>
                    <a:pt x="402558" y="22538"/>
                    <a:pt x="413886" y="22459"/>
                    <a:pt x="423511" y="19250"/>
                  </a:cubicBezTo>
                  <a:cubicBezTo>
                    <a:pt x="439553" y="22459"/>
                    <a:pt x="455854" y="24571"/>
                    <a:pt x="471638" y="28876"/>
                  </a:cubicBezTo>
                  <a:cubicBezTo>
                    <a:pt x="491215" y="34215"/>
                    <a:pt x="529389" y="48126"/>
                    <a:pt x="529389" y="48126"/>
                  </a:cubicBezTo>
                  <a:cubicBezTo>
                    <a:pt x="535270" y="65770"/>
                    <a:pt x="547092" y="118115"/>
                    <a:pt x="567890" y="134754"/>
                  </a:cubicBezTo>
                  <a:cubicBezTo>
                    <a:pt x="575813" y="141092"/>
                    <a:pt x="587141" y="141171"/>
                    <a:pt x="596766" y="144379"/>
                  </a:cubicBezTo>
                  <a:cubicBezTo>
                    <a:pt x="612808" y="141171"/>
                    <a:pt x="630688" y="142871"/>
                    <a:pt x="644892" y="134754"/>
                  </a:cubicBezTo>
                  <a:cubicBezTo>
                    <a:pt x="654936" y="129015"/>
                    <a:pt x="655963" y="114058"/>
                    <a:pt x="664143" y="105878"/>
                  </a:cubicBezTo>
                  <a:cubicBezTo>
                    <a:pt x="672323" y="97698"/>
                    <a:pt x="683394" y="93044"/>
                    <a:pt x="693019" y="86627"/>
                  </a:cubicBezTo>
                  <a:cubicBezTo>
                    <a:pt x="699436" y="77002"/>
                    <a:pt x="702460" y="63883"/>
                    <a:pt x="712269" y="57752"/>
                  </a:cubicBezTo>
                  <a:cubicBezTo>
                    <a:pt x="729477" y="46997"/>
                    <a:pt x="770021" y="38501"/>
                    <a:pt x="770021" y="38501"/>
                  </a:cubicBezTo>
                  <a:cubicBezTo>
                    <a:pt x="782855" y="41709"/>
                    <a:pt x="797515" y="40788"/>
                    <a:pt x="808522" y="48126"/>
                  </a:cubicBezTo>
                  <a:cubicBezTo>
                    <a:pt x="818147" y="54543"/>
                    <a:pt x="823074" y="66431"/>
                    <a:pt x="827772" y="77002"/>
                  </a:cubicBezTo>
                  <a:cubicBezTo>
                    <a:pt x="836698" y="97086"/>
                    <a:pt x="843738" y="145600"/>
                    <a:pt x="866274" y="163629"/>
                  </a:cubicBezTo>
                  <a:cubicBezTo>
                    <a:pt x="874196" y="169967"/>
                    <a:pt x="885524" y="170046"/>
                    <a:pt x="895149" y="173255"/>
                  </a:cubicBezTo>
                  <a:cubicBezTo>
                    <a:pt x="914400" y="170046"/>
                    <a:pt x="936913" y="174821"/>
                    <a:pt x="952901" y="163629"/>
                  </a:cubicBezTo>
                  <a:cubicBezTo>
                    <a:pt x="971855" y="150361"/>
                    <a:pt x="991402" y="105878"/>
                    <a:pt x="991402" y="105878"/>
                  </a:cubicBezTo>
                  <a:cubicBezTo>
                    <a:pt x="1006100" y="61783"/>
                    <a:pt x="990881" y="77002"/>
                    <a:pt x="1049154" y="77002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985887" y="1819175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ymbol" panose="05050102010706020507" pitchFamily="2" charset="2"/>
                </a:rPr>
                <a:t>g</a:t>
              </a:r>
              <a:endParaRPr lang="en-US" dirty="0">
                <a:solidFill>
                  <a:schemeClr val="bg1"/>
                </a:solidFill>
                <a:latin typeface="Symbol" panose="05050102010706020507" pitchFamily="2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11452" y="1809550"/>
              <a:ext cx="430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jet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Explosion 1 55"/>
            <p:cNvSpPr/>
            <p:nvPr/>
          </p:nvSpPr>
          <p:spPr>
            <a:xfrm>
              <a:off x="6189043" y="2050180"/>
              <a:ext cx="125129" cy="134754"/>
            </a:xfrm>
            <a:prstGeom prst="irregularSeal1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331058" y="2154264"/>
              <a:ext cx="15498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605" y="1027407"/>
            <a:ext cx="1958444" cy="857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98905" y="2151380"/>
            <a:ext cx="4455160" cy="39693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tomography for </a:t>
            </a:r>
            <a:r>
              <a:rPr lang="en-US" dirty="0" err="1"/>
              <a:t>dijets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2245" y="1072252"/>
            <a:ext cx="5258700" cy="511221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8656059" y="1376521"/>
            <a:ext cx="3535941" cy="4104958"/>
            <a:chOff x="5823285" y="1010653"/>
            <a:chExt cx="2255626" cy="2435192"/>
          </a:xfrm>
        </p:grpSpPr>
        <p:sp>
          <p:nvSpPr>
            <p:cNvPr id="9" name="Oval 8"/>
            <p:cNvSpPr/>
            <p:nvPr/>
          </p:nvSpPr>
          <p:spPr>
            <a:xfrm>
              <a:off x="5823285" y="1319271"/>
              <a:ext cx="1584337" cy="212657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6583680" y="1183907"/>
              <a:ext cx="0" cy="12801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572451" y="2452837"/>
              <a:ext cx="124326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583680" y="101065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94859" y="22795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21091727">
              <a:off x="6237170" y="1780674"/>
              <a:ext cx="1135781" cy="288758"/>
            </a:xfrm>
            <a:custGeom>
              <a:avLst/>
              <a:gdLst>
                <a:gd name="connsiteX0" fmla="*/ 0 w 991402"/>
                <a:gd name="connsiteY0" fmla="*/ 182935 h 192561"/>
                <a:gd name="connsiteX1" fmla="*/ 67377 w 991402"/>
                <a:gd name="connsiteY1" fmla="*/ 192561 h 192561"/>
                <a:gd name="connsiteX2" fmla="*/ 413886 w 991402"/>
                <a:gd name="connsiteY2" fmla="*/ 182935 h 192561"/>
                <a:gd name="connsiteX3" fmla="*/ 481263 w 991402"/>
                <a:gd name="connsiteY3" fmla="*/ 173310 h 192561"/>
                <a:gd name="connsiteX4" fmla="*/ 558265 w 991402"/>
                <a:gd name="connsiteY4" fmla="*/ 163685 h 192561"/>
                <a:gd name="connsiteX5" fmla="*/ 625642 w 991402"/>
                <a:gd name="connsiteY5" fmla="*/ 154060 h 192561"/>
                <a:gd name="connsiteX6" fmla="*/ 693019 w 991402"/>
                <a:gd name="connsiteY6" fmla="*/ 134809 h 192561"/>
                <a:gd name="connsiteX7" fmla="*/ 731520 w 991402"/>
                <a:gd name="connsiteY7" fmla="*/ 125184 h 192561"/>
                <a:gd name="connsiteX8" fmla="*/ 789271 w 991402"/>
                <a:gd name="connsiteY8" fmla="*/ 105933 h 192561"/>
                <a:gd name="connsiteX9" fmla="*/ 818147 w 991402"/>
                <a:gd name="connsiteY9" fmla="*/ 96308 h 192561"/>
                <a:gd name="connsiteX10" fmla="*/ 904775 w 991402"/>
                <a:gd name="connsiteY10" fmla="*/ 57807 h 192561"/>
                <a:gd name="connsiteX11" fmla="*/ 933650 w 991402"/>
                <a:gd name="connsiteY11" fmla="*/ 48182 h 192561"/>
                <a:gd name="connsiteX12" fmla="*/ 962526 w 991402"/>
                <a:gd name="connsiteY12" fmla="*/ 28931 h 192561"/>
                <a:gd name="connsiteX13" fmla="*/ 991402 w 991402"/>
                <a:gd name="connsiteY13" fmla="*/ 55 h 1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402" h="192561">
                  <a:moveTo>
                    <a:pt x="0" y="182935"/>
                  </a:moveTo>
                  <a:cubicBezTo>
                    <a:pt x="22459" y="186144"/>
                    <a:pt x="44690" y="192561"/>
                    <a:pt x="67377" y="192561"/>
                  </a:cubicBezTo>
                  <a:cubicBezTo>
                    <a:pt x="182925" y="192561"/>
                    <a:pt x="298463" y="188304"/>
                    <a:pt x="413886" y="182935"/>
                  </a:cubicBezTo>
                  <a:cubicBezTo>
                    <a:pt x="436549" y="181881"/>
                    <a:pt x="458775" y="176308"/>
                    <a:pt x="481263" y="173310"/>
                  </a:cubicBezTo>
                  <a:lnTo>
                    <a:pt x="558265" y="163685"/>
                  </a:lnTo>
                  <a:cubicBezTo>
                    <a:pt x="580753" y="160687"/>
                    <a:pt x="603321" y="158118"/>
                    <a:pt x="625642" y="154060"/>
                  </a:cubicBezTo>
                  <a:cubicBezTo>
                    <a:pt x="667007" y="146539"/>
                    <a:pt x="656946" y="145115"/>
                    <a:pt x="693019" y="134809"/>
                  </a:cubicBezTo>
                  <a:cubicBezTo>
                    <a:pt x="705739" y="131175"/>
                    <a:pt x="718849" y="128985"/>
                    <a:pt x="731520" y="125184"/>
                  </a:cubicBezTo>
                  <a:cubicBezTo>
                    <a:pt x="750956" y="119353"/>
                    <a:pt x="770021" y="112350"/>
                    <a:pt x="789271" y="105933"/>
                  </a:cubicBezTo>
                  <a:lnTo>
                    <a:pt x="818147" y="96308"/>
                  </a:lnTo>
                  <a:cubicBezTo>
                    <a:pt x="863907" y="65801"/>
                    <a:pt x="836048" y="80716"/>
                    <a:pt x="904775" y="57807"/>
                  </a:cubicBezTo>
                  <a:lnTo>
                    <a:pt x="933650" y="48182"/>
                  </a:lnTo>
                  <a:cubicBezTo>
                    <a:pt x="943275" y="41765"/>
                    <a:pt x="954346" y="37111"/>
                    <a:pt x="962526" y="28931"/>
                  </a:cubicBezTo>
                  <a:cubicBezTo>
                    <a:pt x="994071" y="-2614"/>
                    <a:pt x="967293" y="55"/>
                    <a:pt x="991402" y="5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11452" y="1809550"/>
              <a:ext cx="430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jet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Explosion 1 18"/>
            <p:cNvSpPr/>
            <p:nvPr/>
          </p:nvSpPr>
          <p:spPr>
            <a:xfrm>
              <a:off x="6189043" y="2050180"/>
              <a:ext cx="125129" cy="134754"/>
            </a:xfrm>
            <a:prstGeom prst="irregularSeal1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331058" y="2154264"/>
              <a:ext cx="15498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 flipV="1">
            <a:off x="9592235" y="3128832"/>
            <a:ext cx="1890730" cy="1135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387960" y="3238862"/>
            <a:ext cx="936176" cy="5802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457819" y="3184855"/>
            <a:ext cx="878589" cy="1856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337207" y="3103564"/>
            <a:ext cx="986929" cy="925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9873502" y="2626975"/>
            <a:ext cx="1503515" cy="6230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1893755" y="2570423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2004" y="6273224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x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01109" y="5599696"/>
            <a:ext cx="525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</a:rPr>
              <a:t>158 &lt; p_{T,1} &lt; 178 GeV</a:t>
            </a:r>
            <a:endParaRPr lang="en-US" sz="2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98426" y="924964"/>
            <a:ext cx="422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Pb+Pb</a:t>
            </a:r>
            <a:r>
              <a:rPr lang="en-US" sz="2800" i="1" dirty="0">
                <a:solidFill>
                  <a:schemeClr val="bg1"/>
                </a:solidFill>
                <a:effectLst/>
                <a:latin typeface="Helvetica" pitchFamily="2" charset="0"/>
              </a:rPr>
              <a:t> 0-10% 5.02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TeV</a:t>
            </a:r>
            <a:endParaRPr lang="en-US" sz="2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74" y="1689972"/>
            <a:ext cx="1957825" cy="2209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59" y="3685574"/>
            <a:ext cx="1785980" cy="2209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59" y="5249893"/>
            <a:ext cx="1894018" cy="2582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4911.387401574803,&quot;width&quot;:6149.215748031496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PP_MARK_KEY" val="3621ee26-bd4b-4021-b3dc-43acde7c3872"/>
  <p:tag name="COMMONDATA" val="eyJoZGlkIjoiNDY4NWI3ZTM5Y2ExZWI4ZWU0YWEyNjU4ZDY0NTQ5YTg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2706</Words>
  <Application>WPS 演示</Application>
  <PresentationFormat>Widescreen</PresentationFormat>
  <Paragraphs>221</Paragraphs>
  <Slides>17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华文宋体</vt:lpstr>
      <vt:lpstr>Arial</vt:lpstr>
      <vt:lpstr>儷黑 Pro</vt:lpstr>
      <vt:lpstr>黑体</vt:lpstr>
      <vt:lpstr>Times New Roman</vt:lpstr>
      <vt:lpstr>Tahoma</vt:lpstr>
      <vt:lpstr>-apple-system</vt:lpstr>
      <vt:lpstr>Segoe Print</vt:lpstr>
      <vt:lpstr>Symbol</vt:lpstr>
      <vt:lpstr>AdvOT483a8203</vt:lpstr>
      <vt:lpstr>Helvetica</vt:lpstr>
      <vt:lpstr>Calibri</vt:lpstr>
      <vt:lpstr>微软雅黑</vt:lpstr>
      <vt:lpstr>Arial Unicode MS</vt:lpstr>
      <vt:lpstr>Office Theme</vt:lpstr>
      <vt:lpstr>Gradient tomography of dijets in heavy-ion collisions</vt:lpstr>
      <vt:lpstr>Parton energy loss and jet transport</vt:lpstr>
      <vt:lpstr>Jet Quenching at RHIC &amp; LHC</vt:lpstr>
      <vt:lpstr>Information Field approach to Bayesian Inference</vt:lpstr>
      <vt:lpstr>IF-Bayesian inference of jet transport coefficient</vt:lpstr>
      <vt:lpstr>Longitudinal jet tomography with gamma-jet</vt:lpstr>
      <vt:lpstr>Asymmetric-diffusion in nonuniform medium</vt:lpstr>
      <vt:lpstr>Transverse gradient tomography with gamma-jet</vt:lpstr>
      <vt:lpstr>Gradient tomography for dijets</vt:lpstr>
      <vt:lpstr>Gradient tomography for dijets</vt:lpstr>
      <vt:lpstr>Deep learning assisted jet tomography</vt:lpstr>
      <vt:lpstr>Enhanced DFW signal with ML jet tomography</vt:lpstr>
      <vt:lpstr>Summary</vt:lpstr>
      <vt:lpstr>PowerPoint 演示文稿</vt:lpstr>
      <vt:lpstr>PowerPoint 演示文稿</vt:lpstr>
      <vt:lpstr>g/jet asymmetry and diffusion wake</vt:lpstr>
      <vt:lpstr>Jet trajectories &amp; Mach cone shapes</vt:lpstr>
    </vt:vector>
  </TitlesOfParts>
  <Company>University of California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Xin-Nian Wang</dc:creator>
  <cp:lastModifiedBy>qin</cp:lastModifiedBy>
  <cp:revision>1112</cp:revision>
  <cp:lastPrinted>2016-06-17T18:13:00Z</cp:lastPrinted>
  <dcterms:created xsi:type="dcterms:W3CDTF">2011-06-24T03:57:00Z</dcterms:created>
  <dcterms:modified xsi:type="dcterms:W3CDTF">2023-03-28T03:36:43Z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2A2B21D56E094F32A40DCB22C3DC9E67</vt:lpwstr>
  </property>
  <property fmtid="{D5CDD505-2E9C-101B-9397-08002B2CF9AE}" pid="3" name="KSOProductBuildVer">
    <vt:lpwstr>2052-11.1.0.13703</vt:lpwstr>
  </property>
</Properties>
</file>