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57" r:id="rId4"/>
    <p:sldId id="262" r:id="rId5"/>
    <p:sldId id="259" r:id="rId6"/>
    <p:sldId id="258" r:id="rId7"/>
    <p:sldId id="260" r:id="rId8"/>
    <p:sldId id="261" r:id="rId9"/>
    <p:sldId id="263" r:id="rId10"/>
    <p:sldId id="265" r:id="rId11"/>
    <p:sldId id="264" r:id="rId12"/>
    <p:sldId id="268" r:id="rId13"/>
    <p:sldId id="266" r:id="rId14"/>
    <p:sldId id="267" r:id="rId15"/>
    <p:sldId id="269" r:id="rId16"/>
    <p:sldId id="27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/>
    <p:restoredTop sz="96327"/>
  </p:normalViewPr>
  <p:slideViewPr>
    <p:cSldViewPr snapToGrid="0">
      <p:cViewPr>
        <p:scale>
          <a:sx n="140" d="100"/>
          <a:sy n="140" d="100"/>
        </p:scale>
        <p:origin x="112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5FCD5-4C2B-9A4F-B302-6172C6DAB55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3391-1D89-E545-B5AD-3C45512FB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AEF1-C217-0AD3-AD92-42E018FE0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4A902-25D9-913D-1A4D-394BEC6CC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97162-68C8-494C-E7D7-A055EBB8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31A2-C17E-0748-B85C-CA30824AAE04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AB0A-3E35-55B5-D189-F924A5C9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4BAD8-D228-8CF7-1D0B-A04AF5AB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5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4059-1B42-D724-E41A-D19A138A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9D967-707C-C2E5-FE3F-88366F74F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0DAA-AA75-8178-0161-24DCBE78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1197-DD04-154A-AC17-CC5A7DA4E74B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D3549-8791-25CE-6C51-D0C550C0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960E2-F1F6-CFF9-63B5-EA24E3B4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9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3C7B2-D91E-FE6D-3E67-0506A7865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D20E-AF31-00C1-B623-A0D74CB59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0E624-0ABC-6361-203F-D3BA6D9C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B46D-97B5-BA41-8B2D-0F3103EC7BEB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480BA-C052-3C24-752F-E0FD4676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23D31-D298-9D21-F4DD-B1535259F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9D59-6A98-858C-233C-DBB1FEC2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261"/>
            <a:ext cx="10515600" cy="494411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21B3A-463C-8AC6-2083-34BDBCA59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072"/>
            <a:ext cx="10515600" cy="52198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AEB4C-EA63-4650-9971-7881DEA3E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3948-2BA9-5644-A349-D3E2EBCDE007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CBFB4-B95F-5814-B42C-311242D2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9F4A-8B6A-88D6-7305-3F5DCB85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fld id="{F2F0849B-A58D-C146-84D9-72C247D796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0D43C-66CC-8A70-5B9B-4F7644A8A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255" y="0"/>
            <a:ext cx="925776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2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2C51-9AEC-3344-611F-027CE9D4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C0DEA-7ABB-500A-39B6-0068D3E13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FF9CE-53B5-E932-BEB9-80806DF4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F199-CB6B-6D47-BBCC-7717A4EEE243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235E7-4DC3-171E-8122-11051DE5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F7441-3FDA-1117-C57D-163C72E6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72A0-D5EF-F8E7-3373-D90F74E2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252CB-7A4B-4214-01B2-2E936D8AE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A3238-6A5F-3A30-B210-0EC30BA2C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48421-DD08-FA27-1673-08BA5560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567D-76F4-3441-8442-59100D1466FE}" type="datetime1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3999B-4520-AF3A-E020-5D1A4483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8D956-A04F-0D0D-327E-1658D235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91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8C9C-4AE5-38A7-77FF-15D39D4F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7090D-8D04-94A5-F03D-00685984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89824-246C-0221-EFD8-D2563B6D6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B7D61-5C9A-FB93-DE23-11B0D3694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CE4E2-8094-B841-BF04-9C92AF361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845BA-1A41-60FD-C1A8-E83264F5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9E0DE-6B55-8441-9E52-475297151647}" type="datetime1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A7335-879F-DFB4-5EBA-8097204F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9969C-816F-4A98-AB2E-278E72EC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6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0E31-92DA-489C-6350-5D177747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69D17-B6A3-584A-4498-56FC46ABA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1BEA-1F1E-1349-B811-81AE96C4FB18}" type="datetime1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1EF42-72EC-B1C4-6016-1F1E99DE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56A8E-1ECD-7E63-0C73-87E996C7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CA408-B8FE-3C6B-CC26-B396AF46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FF88F-35A2-C045-915C-E67434DE02F9}" type="datetime1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7DF0C-694A-74FB-130D-0B691504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65714-6B73-3338-49B6-7AB20C0F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4A486-8BB7-22E9-033D-48845D7E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C1136-A487-639E-F5E7-2125826B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C6D52-AB2D-B20B-7528-40EF19BD3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15FA3-8C10-9B70-D59E-433C1CF7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1370-22FF-8F40-9D90-6E69B077ADCE}" type="datetime1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8AA01-99CC-1229-4668-D0F76281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173C9-ED3F-881D-C7F9-359FF202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410F-25E5-9B7E-4F9B-1DAEA587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D18D67-D8CB-396E-7A8B-21BEE608F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A7706-623E-F716-5773-BBBCABC6A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C21FB-575D-5309-FA53-C8F24215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72CE-2D26-BC42-BEEC-550A7C77A949}" type="datetime1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A6FFC-739B-6D89-E6E7-6568D7C3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4EC59-3E95-62FF-88B0-DDC4B0DF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2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1B526-2789-EA77-97CB-32D15216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9B6A0-ECDF-D6CA-E86D-6AA9C28B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9422C-CD28-60A3-840E-BAC05323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C282A-A157-2441-AA9A-D4C478B7C289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DA1A6-D634-6838-CD1A-3525C182A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1978B-75DE-CC4F-6CE0-BC41BD943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0849B-A58D-C146-84D9-72C247D7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2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18" Type="http://schemas.openxmlformats.org/officeDocument/2006/relationships/image" Target="../media/image24.emf"/><Relationship Id="rId3" Type="http://schemas.openxmlformats.org/officeDocument/2006/relationships/image" Target="../media/image9.png"/><Relationship Id="rId21" Type="http://schemas.openxmlformats.org/officeDocument/2006/relationships/image" Target="../media/image27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24" Type="http://schemas.openxmlformats.org/officeDocument/2006/relationships/image" Target="../media/image30.png"/><Relationship Id="rId5" Type="http://schemas.openxmlformats.org/officeDocument/2006/relationships/image" Target="../media/image11.emf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emf"/><Relationship Id="rId19" Type="http://schemas.openxmlformats.org/officeDocument/2006/relationships/image" Target="../media/image25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Relationship Id="rId22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CFE4-B318-15CB-0C3A-226BA0E6A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217" y="2235200"/>
            <a:ext cx="11827566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 multistage framework for studying the evolution of jets and high-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probes in small collisions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BF54B-B670-E523-DBE9-2F2DD4909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609" y="5029958"/>
            <a:ext cx="9144000" cy="954157"/>
          </a:xfrm>
        </p:spPr>
        <p:txBody>
          <a:bodyPr/>
          <a:lstStyle/>
          <a:p>
            <a:r>
              <a:rPr lang="en-US" dirty="0"/>
              <a:t>Abhijit Majumder</a:t>
            </a:r>
          </a:p>
          <a:p>
            <a:r>
              <a:rPr lang="en-US" dirty="0"/>
              <a:t>For the JETSCAPE collaboration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14AD7-CB64-45A3-67F4-B110CD98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0" y="49272"/>
            <a:ext cx="2583596" cy="1671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2FA2A-6643-462C-DEC0-EAD3FE975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892" y="115042"/>
            <a:ext cx="4328441" cy="1657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C4E45-1C40-6C64-21DF-996E2C339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876" y="0"/>
            <a:ext cx="3016828" cy="1887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ABA6F-0B83-F468-B6BB-44D737CCD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750" y="0"/>
            <a:ext cx="2095250" cy="21073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0C4206-BF12-20FE-BE4D-987C218F53CD}"/>
              </a:ext>
            </a:extLst>
          </p:cNvPr>
          <p:cNvCxnSpPr>
            <a:cxnSpLocks/>
          </p:cNvCxnSpPr>
          <p:nvPr/>
        </p:nvCxnSpPr>
        <p:spPr>
          <a:xfrm>
            <a:off x="182217" y="6102626"/>
            <a:ext cx="118275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99B4AD-DE4D-7FEC-FC0D-FC3C5AEFAB06}"/>
              </a:ext>
            </a:extLst>
          </p:cNvPr>
          <p:cNvSpPr txBox="1"/>
          <p:nvPr/>
        </p:nvSpPr>
        <p:spPr>
          <a:xfrm>
            <a:off x="2828952" y="6276703"/>
            <a:ext cx="653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Hard Probes 2023, Aschaffenburg, Germany, March 27-31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423A2E-83DE-A68E-CA22-F85027F4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3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E031B143-7B2A-3B61-B296-A1FCF456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680" y="3287806"/>
            <a:ext cx="4721429" cy="3541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1F046A-9CA9-66AA-F933-49E220B4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Physical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03707-9C22-A833-7875-F9F5C1AE7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5" y="901888"/>
            <a:ext cx="11421979" cy="30188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Hard initial state </a:t>
            </a:r>
            <a:r>
              <a:rPr lang="en-US" dirty="0" err="1"/>
              <a:t>partons</a:t>
            </a:r>
            <a:r>
              <a:rPr lang="en-US" dirty="0"/>
              <a:t> are included in a hot spot</a:t>
            </a:r>
          </a:p>
          <a:p>
            <a:r>
              <a:rPr lang="en-US" dirty="0"/>
              <a:t>Hard </a:t>
            </a:r>
            <a:r>
              <a:rPr lang="en-US" dirty="0" err="1"/>
              <a:t>partons</a:t>
            </a:r>
            <a:r>
              <a:rPr lang="en-US" dirty="0"/>
              <a:t> scatter with ISR and FSR.</a:t>
            </a:r>
          </a:p>
          <a:p>
            <a:r>
              <a:rPr lang="en-US" b="1" i="1" dirty="0"/>
              <a:t>Hard energy removed from nucleons, not available for hydro evolution</a:t>
            </a:r>
          </a:p>
          <a:p>
            <a:r>
              <a:rPr lang="en-US" dirty="0"/>
              <a:t>Some strings get pulled out by hard processes, fragmented by string breaking</a:t>
            </a:r>
          </a:p>
          <a:p>
            <a:r>
              <a:rPr lang="en-US" dirty="0"/>
              <a:t>Strings that don’t get pulled out are liquified into a fluid</a:t>
            </a:r>
          </a:p>
          <a:p>
            <a:r>
              <a:rPr lang="en-US" dirty="0"/>
              <a:t>Fluid evolves and produces particles</a:t>
            </a:r>
          </a:p>
          <a:p>
            <a:r>
              <a:rPr lang="en-US" dirty="0"/>
              <a:t>Larger jet energy implies more fragmentation hadrons, and less hydro (Cooper-Frye) hadrons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CA1F8-466F-BC7E-1728-74AFCF79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9F586C-4A15-0A34-5416-FF1B8BE0CAFE}"/>
              </a:ext>
            </a:extLst>
          </p:cNvPr>
          <p:cNvGrpSpPr/>
          <p:nvPr/>
        </p:nvGrpSpPr>
        <p:grpSpPr>
          <a:xfrm>
            <a:off x="1314393" y="4226871"/>
            <a:ext cx="3008954" cy="2494604"/>
            <a:chOff x="552393" y="3872410"/>
            <a:chExt cx="3406244" cy="28492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0239317-6533-4A34-67AE-03B4F03F1294}"/>
                </a:ext>
              </a:extLst>
            </p:cNvPr>
            <p:cNvGrpSpPr/>
            <p:nvPr/>
          </p:nvGrpSpPr>
          <p:grpSpPr>
            <a:xfrm>
              <a:off x="1347727" y="5059581"/>
              <a:ext cx="1757231" cy="415577"/>
              <a:chOff x="1305278" y="5187324"/>
              <a:chExt cx="1757231" cy="41557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27D50EC-537F-4BF0-4565-5278DC785B62}"/>
                  </a:ext>
                </a:extLst>
              </p:cNvPr>
              <p:cNvSpPr/>
              <p:nvPr/>
            </p:nvSpPr>
            <p:spPr>
              <a:xfrm>
                <a:off x="1305278" y="5187324"/>
                <a:ext cx="113596" cy="41557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DA28B07-A656-D307-91B6-8EA709F3304C}"/>
                  </a:ext>
                </a:extLst>
              </p:cNvPr>
              <p:cNvSpPr/>
              <p:nvPr/>
            </p:nvSpPr>
            <p:spPr>
              <a:xfrm>
                <a:off x="2948913" y="5187324"/>
                <a:ext cx="113596" cy="415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C23D1F6-7712-8617-152A-197A8041AC4C}"/>
                  </a:ext>
                </a:extLst>
              </p:cNvPr>
              <p:cNvCxnSpPr>
                <a:stCxn id="9" idx="6"/>
                <a:endCxn id="10" idx="2"/>
              </p:cNvCxnSpPr>
              <p:nvPr/>
            </p:nvCxnSpPr>
            <p:spPr>
              <a:xfrm>
                <a:off x="1418874" y="5395113"/>
                <a:ext cx="1530039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  <a:effectLst>
                <a:glow rad="165100">
                  <a:srgbClr val="92D050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4068CA-E0FE-B31B-241A-4E97EDC2F5E9}"/>
                </a:ext>
              </a:extLst>
            </p:cNvPr>
            <p:cNvGrpSpPr/>
            <p:nvPr/>
          </p:nvGrpSpPr>
          <p:grpSpPr>
            <a:xfrm>
              <a:off x="1457458" y="5465534"/>
              <a:ext cx="1745653" cy="456050"/>
              <a:chOff x="1418874" y="5707850"/>
              <a:chExt cx="1745653" cy="45605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13BB2F9-2931-5F23-F575-9A43B160D916}"/>
                  </a:ext>
                </a:extLst>
              </p:cNvPr>
              <p:cNvSpPr/>
              <p:nvPr/>
            </p:nvSpPr>
            <p:spPr>
              <a:xfrm flipH="1">
                <a:off x="1418874" y="5707850"/>
                <a:ext cx="114334" cy="41557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D3DE1E7-1EE4-2D5D-D39A-055872DCA9CF}"/>
                  </a:ext>
                </a:extLst>
              </p:cNvPr>
              <p:cNvSpPr/>
              <p:nvPr/>
            </p:nvSpPr>
            <p:spPr>
              <a:xfrm>
                <a:off x="3050931" y="5748323"/>
                <a:ext cx="113596" cy="41557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97A98F8-F949-C177-3032-53CF2D59442A}"/>
                  </a:ext>
                </a:extLst>
              </p:cNvPr>
              <p:cNvCxnSpPr/>
              <p:nvPr/>
            </p:nvCxnSpPr>
            <p:spPr>
              <a:xfrm>
                <a:off x="1550586" y="5915638"/>
                <a:ext cx="153003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  <a:effectLst>
                <a:glow rad="195667">
                  <a:srgbClr val="FFC000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6E9AA0-4429-44CC-A74C-1FEB0ACEB737}"/>
                </a:ext>
              </a:extLst>
            </p:cNvPr>
            <p:cNvGrpSpPr/>
            <p:nvPr/>
          </p:nvGrpSpPr>
          <p:grpSpPr>
            <a:xfrm>
              <a:off x="2333989" y="3872410"/>
              <a:ext cx="1624648" cy="2287037"/>
              <a:chOff x="2033067" y="3936216"/>
              <a:chExt cx="1624648" cy="228703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1144D29-8BDC-2F51-CC7D-DF5F5B3F84B9}"/>
                  </a:ext>
                </a:extLst>
              </p:cNvPr>
              <p:cNvSpPr/>
              <p:nvPr/>
            </p:nvSpPr>
            <p:spPr>
              <a:xfrm>
                <a:off x="3387247" y="4740657"/>
                <a:ext cx="270468" cy="14825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EAE7270-B162-79BE-2E58-D220D5A2980B}"/>
                  </a:ext>
                </a:extLst>
              </p:cNvPr>
              <p:cNvSpPr/>
              <p:nvPr/>
            </p:nvSpPr>
            <p:spPr>
              <a:xfrm rot="5400000">
                <a:off x="2086324" y="3882959"/>
                <a:ext cx="116037" cy="222551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DD2B511-20EE-AD3E-7DA7-7AD0AA228848}"/>
                  </a:ext>
                </a:extLst>
              </p:cNvPr>
              <p:cNvSpPr/>
              <p:nvPr/>
            </p:nvSpPr>
            <p:spPr>
              <a:xfrm>
                <a:off x="3445532" y="5587311"/>
                <a:ext cx="79735" cy="41557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5-Point Star 23">
                <a:extLst>
                  <a:ext uri="{FF2B5EF4-FFF2-40B4-BE49-F238E27FC236}">
                    <a16:creationId xmlns:a16="http://schemas.microsoft.com/office/drawing/2014/main" id="{B0C8209A-9A85-0146-C41A-A29E43FCE7E7}"/>
                  </a:ext>
                </a:extLst>
              </p:cNvPr>
              <p:cNvSpPr/>
              <p:nvPr/>
            </p:nvSpPr>
            <p:spPr>
              <a:xfrm>
                <a:off x="3485424" y="5080490"/>
                <a:ext cx="74113" cy="286456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78A135AF-16D3-C542-0D23-C48534018295}"/>
                  </a:ext>
                </a:extLst>
              </p:cNvPr>
              <p:cNvSpPr/>
              <p:nvPr/>
            </p:nvSpPr>
            <p:spPr>
              <a:xfrm>
                <a:off x="2098979" y="4146115"/>
                <a:ext cx="1408309" cy="1052186"/>
              </a:xfrm>
              <a:custGeom>
                <a:avLst/>
                <a:gdLst>
                  <a:gd name="connsiteX0" fmla="*/ 30446 w 1408309"/>
                  <a:gd name="connsiteY0" fmla="*/ 0 h 1052186"/>
                  <a:gd name="connsiteX1" fmla="*/ 180758 w 1408309"/>
                  <a:gd name="connsiteY1" fmla="*/ 676406 h 1052186"/>
                  <a:gd name="connsiteX2" fmla="*/ 1408309 w 1408309"/>
                  <a:gd name="connsiteY2" fmla="*/ 1052186 h 105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8309" h="1052186">
                    <a:moveTo>
                      <a:pt x="30446" y="0"/>
                    </a:moveTo>
                    <a:cubicBezTo>
                      <a:pt x="-9220" y="250521"/>
                      <a:pt x="-48886" y="501042"/>
                      <a:pt x="180758" y="676406"/>
                    </a:cubicBezTo>
                    <a:cubicBezTo>
                      <a:pt x="410402" y="851770"/>
                      <a:pt x="1199542" y="989556"/>
                      <a:pt x="1408309" y="1052186"/>
                    </a:cubicBezTo>
                  </a:path>
                </a:pathLst>
              </a:custGeom>
              <a:noFill/>
              <a:ln w="57150">
                <a:solidFill>
                  <a:srgbClr val="92D050"/>
                </a:solidFill>
              </a:ln>
              <a:effectLst>
                <a:glow rad="127000">
                  <a:srgbClr val="FF0000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53DD42C-67DF-8861-00D2-FEE4604865CA}"/>
                </a:ext>
              </a:extLst>
            </p:cNvPr>
            <p:cNvGrpSpPr/>
            <p:nvPr/>
          </p:nvGrpSpPr>
          <p:grpSpPr>
            <a:xfrm>
              <a:off x="552393" y="4740887"/>
              <a:ext cx="1529219" cy="1980812"/>
              <a:chOff x="838200" y="4740657"/>
              <a:chExt cx="1529219" cy="198081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B6E9F16-F1EA-2C97-9552-C5CF996FA3C5}"/>
                  </a:ext>
                </a:extLst>
              </p:cNvPr>
              <p:cNvSpPr/>
              <p:nvPr/>
            </p:nvSpPr>
            <p:spPr>
              <a:xfrm>
                <a:off x="838200" y="4740657"/>
                <a:ext cx="270468" cy="14825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27C4DFE-ADFF-4BBA-5E8D-66BF16F99D1D}"/>
                  </a:ext>
                </a:extLst>
              </p:cNvPr>
              <p:cNvSpPr/>
              <p:nvPr/>
            </p:nvSpPr>
            <p:spPr>
              <a:xfrm>
                <a:off x="930826" y="5015929"/>
                <a:ext cx="113596" cy="41557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BD93227-9282-D7BB-88A3-D46ABEBF637A}"/>
                  </a:ext>
                </a:extLst>
              </p:cNvPr>
              <p:cNvSpPr/>
              <p:nvPr/>
            </p:nvSpPr>
            <p:spPr>
              <a:xfrm>
                <a:off x="2084118" y="6567788"/>
                <a:ext cx="283301" cy="15368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5-Point Star 22">
                <a:extLst>
                  <a:ext uri="{FF2B5EF4-FFF2-40B4-BE49-F238E27FC236}">
                    <a16:creationId xmlns:a16="http://schemas.microsoft.com/office/drawing/2014/main" id="{4D596984-B214-605A-D54D-1604EF39D1C1}"/>
                  </a:ext>
                </a:extLst>
              </p:cNvPr>
              <p:cNvSpPr/>
              <p:nvPr/>
            </p:nvSpPr>
            <p:spPr>
              <a:xfrm>
                <a:off x="927979" y="5635128"/>
                <a:ext cx="74113" cy="286456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CF522BC-3526-DFAB-21CB-6391A584501F}"/>
                  </a:ext>
                </a:extLst>
              </p:cNvPr>
              <p:cNvSpPr/>
              <p:nvPr/>
            </p:nvSpPr>
            <p:spPr>
              <a:xfrm>
                <a:off x="1014608" y="5824603"/>
                <a:ext cx="1215025" cy="676405"/>
              </a:xfrm>
              <a:custGeom>
                <a:avLst/>
                <a:gdLst>
                  <a:gd name="connsiteX0" fmla="*/ 1215025 w 1215025"/>
                  <a:gd name="connsiteY0" fmla="*/ 676405 h 676405"/>
                  <a:gd name="connsiteX1" fmla="*/ 889348 w 1215025"/>
                  <a:gd name="connsiteY1" fmla="*/ 162838 h 676405"/>
                  <a:gd name="connsiteX2" fmla="*/ 0 w 1215025"/>
                  <a:gd name="connsiteY2" fmla="*/ 0 h 67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5025" h="676405">
                    <a:moveTo>
                      <a:pt x="1215025" y="676405"/>
                    </a:moveTo>
                    <a:cubicBezTo>
                      <a:pt x="1153438" y="475988"/>
                      <a:pt x="1091852" y="275572"/>
                      <a:pt x="889348" y="162838"/>
                    </a:cubicBezTo>
                    <a:cubicBezTo>
                      <a:pt x="686844" y="50104"/>
                      <a:pt x="110646" y="25052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effectLst>
                <a:glow rad="190500">
                  <a:srgbClr val="92D050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D361127-C114-7381-6234-A3F90A13871D}"/>
              </a:ext>
            </a:extLst>
          </p:cNvPr>
          <p:cNvSpPr txBox="1"/>
          <p:nvPr/>
        </p:nvSpPr>
        <p:spPr>
          <a:xfrm>
            <a:off x="5577208" y="4695433"/>
            <a:ext cx="348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88079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2558-17A7-8FE7-7A7F-6FD8EB9C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Preliminary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7FEA16-F2E0-6CC3-0CE1-FD59E6562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96950" y="1534616"/>
            <a:ext cx="4131526" cy="55119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F6145-E2B3-D7EA-B95D-B3C47C0E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4CF0D-2730-549B-3D0F-33ED8260C035}"/>
              </a:ext>
            </a:extLst>
          </p:cNvPr>
          <p:cNvSpPr txBox="1"/>
          <p:nvPr/>
        </p:nvSpPr>
        <p:spPr>
          <a:xfrm>
            <a:off x="1313461" y="1099249"/>
            <a:ext cx="9930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Set min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hat in Pythia = 8 GeV, softer phenomena modelled by hydro. </a:t>
            </a:r>
          </a:p>
          <a:p>
            <a:r>
              <a:rPr lang="en-US" sz="2400" dirty="0"/>
              <a:t>Hadron spectra in p-p and p-A.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D9F80E-C1CB-9807-2AD8-60323622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66338" y="1538543"/>
            <a:ext cx="4108035" cy="54806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9B72B4-E4D4-B782-C229-6B1E21B71987}"/>
              </a:ext>
            </a:extLst>
          </p:cNvPr>
          <p:cNvSpPr txBox="1"/>
          <p:nvPr/>
        </p:nvSpPr>
        <p:spPr>
          <a:xfrm>
            <a:off x="1500917" y="4769134"/>
            <a:ext cx="2778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436E8-E098-DC13-70BE-CE722D35CA38}"/>
              </a:ext>
            </a:extLst>
          </p:cNvPr>
          <p:cNvSpPr txBox="1"/>
          <p:nvPr/>
        </p:nvSpPr>
        <p:spPr>
          <a:xfrm>
            <a:off x="7140833" y="4646024"/>
            <a:ext cx="271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68118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9B7EC4-6434-2220-C1D0-A8E64E66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06766" y="1534615"/>
            <a:ext cx="4131528" cy="5511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E7AA83-1478-8E45-B665-E426EABB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FE26-811C-11F6-D220-126BEFC0B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073"/>
            <a:ext cx="10515600" cy="11203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Jets in p-p and p-A</a:t>
            </a:r>
          </a:p>
          <a:p>
            <a:endParaRPr lang="en-US" dirty="0"/>
          </a:p>
          <a:p>
            <a:r>
              <a:rPr lang="en-US" dirty="0"/>
              <a:t>Simple background subtraction: only use fragmentation hadrons in jet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165F8-8068-B854-6CDB-128AF132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3AA00-38C8-B6DF-3AA9-FB75E593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8910" y="1534616"/>
            <a:ext cx="4131526" cy="5511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E9873E-B25C-AB5F-FA38-3187FDB63EE3}"/>
              </a:ext>
            </a:extLst>
          </p:cNvPr>
          <p:cNvSpPr txBox="1"/>
          <p:nvPr/>
        </p:nvSpPr>
        <p:spPr>
          <a:xfrm>
            <a:off x="7157711" y="4815277"/>
            <a:ext cx="4449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4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4E62E-B036-814C-E2BB-2783A61BF06B}"/>
              </a:ext>
            </a:extLst>
          </p:cNvPr>
          <p:cNvSpPr txBox="1"/>
          <p:nvPr/>
        </p:nvSpPr>
        <p:spPr>
          <a:xfrm>
            <a:off x="2106514" y="3082105"/>
            <a:ext cx="4449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4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7186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3A92-B516-2E0D-89E4-85AA6204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9B3-9EFB-B180-308F-A6C4DECB8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072"/>
            <a:ext cx="10515600" cy="9524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Event activity modification in p-p with jet momentum</a:t>
            </a:r>
          </a:p>
          <a:p>
            <a:r>
              <a:rPr lang="en-US" dirty="0"/>
              <a:t>We calculate the E</a:t>
            </a:r>
            <a:r>
              <a:rPr lang="en-US" baseline="-25000" dirty="0"/>
              <a:t>T</a:t>
            </a:r>
            <a:r>
              <a:rPr lang="en-US" dirty="0"/>
              <a:t> from both Cooper-Frye hadrons and fragmentation hadrons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D9094-7D2C-B5EE-5189-33343DE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86E7BC-D050-9774-FC42-1DC24568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52398" y="1663200"/>
            <a:ext cx="4112381" cy="548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B36609-E109-F06E-6D0A-7A6CF147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56302" y="1480635"/>
            <a:ext cx="4098592" cy="5468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4B11C6-3735-9B70-55DB-CEA98A6EAF0F}"/>
              </a:ext>
            </a:extLst>
          </p:cNvPr>
          <p:cNvSpPr txBox="1"/>
          <p:nvPr/>
        </p:nvSpPr>
        <p:spPr>
          <a:xfrm>
            <a:off x="1220242" y="4516128"/>
            <a:ext cx="271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431398-5875-7BE4-245C-C84F4C3742E7}"/>
              </a:ext>
            </a:extLst>
          </p:cNvPr>
          <p:cNvSpPr txBox="1"/>
          <p:nvPr/>
        </p:nvSpPr>
        <p:spPr>
          <a:xfrm>
            <a:off x="9143038" y="4406400"/>
            <a:ext cx="271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777650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E77F3-3ECB-E62A-073A-7402942D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749CA-FBD5-58EB-11EC-C08790AB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219CBD-BACD-803A-80B3-CB29CEF0B4C1}"/>
              </a:ext>
            </a:extLst>
          </p:cNvPr>
          <p:cNvSpPr txBox="1">
            <a:spLocks/>
          </p:cNvSpPr>
          <p:nvPr/>
        </p:nvSpPr>
        <p:spPr>
          <a:xfrm>
            <a:off x="838200" y="957072"/>
            <a:ext cx="10515600" cy="9519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Event activity modification in p-A with jet momentum</a:t>
            </a:r>
          </a:p>
          <a:p>
            <a:r>
              <a:rPr lang="en-US" dirty="0"/>
              <a:t>Note the bump around 100 GeV!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BCAC90-2359-7803-6098-DA8E6C433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7009" y="1556959"/>
            <a:ext cx="4112382" cy="54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CF8CD-9D27-8D21-F775-54ECB56B1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83012" y="1480801"/>
            <a:ext cx="4112376" cy="5486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F86F8C-C47E-5BA1-F105-E0A898D7BD29}"/>
              </a:ext>
            </a:extLst>
          </p:cNvPr>
          <p:cNvSpPr txBox="1"/>
          <p:nvPr/>
        </p:nvSpPr>
        <p:spPr>
          <a:xfrm>
            <a:off x="838200" y="4523557"/>
            <a:ext cx="271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3545A1-295D-5CEC-1900-2DA0D5E362C4}"/>
              </a:ext>
            </a:extLst>
          </p:cNvPr>
          <p:cNvSpPr txBox="1"/>
          <p:nvPr/>
        </p:nvSpPr>
        <p:spPr>
          <a:xfrm>
            <a:off x="8871978" y="4406239"/>
            <a:ext cx="271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</a:t>
            </a:r>
          </a:p>
          <a:p>
            <a:r>
              <a:rPr lang="en-US" sz="28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  <p:pic>
        <p:nvPicPr>
          <p:cNvPr id="5" name="Picture 4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0877ED7F-A0FB-87CE-1799-C928EEB8B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824" y="1399791"/>
            <a:ext cx="5184648" cy="54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7F56-CFE4-6F8E-CD88-5CE31914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and upcoming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570AD-D5A0-C5AF-B3E2-2B8D80A43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Transition from JETSCAPE to X-SCAPE</a:t>
            </a:r>
          </a:p>
          <a:p>
            <a:r>
              <a:rPr lang="en-US" dirty="0"/>
              <a:t>Constructed a new multi-stage hard soft event generator for p-p and p-A collisions. </a:t>
            </a:r>
          </a:p>
          <a:p>
            <a:r>
              <a:rPr lang="en-US" dirty="0"/>
              <a:t>For any multiplicity!</a:t>
            </a:r>
          </a:p>
          <a:p>
            <a:r>
              <a:rPr lang="en-US" dirty="0"/>
              <a:t>3 D Glauber generates multiple hot spots in a nucleon</a:t>
            </a:r>
          </a:p>
          <a:p>
            <a:r>
              <a:rPr lang="en-US" dirty="0"/>
              <a:t>MPI interactions in Pythia generates hard scatterings</a:t>
            </a:r>
          </a:p>
          <a:p>
            <a:r>
              <a:rPr lang="en-US" dirty="0"/>
              <a:t>ISR done with </a:t>
            </a:r>
            <a:r>
              <a:rPr lang="en-US" dirty="0" err="1"/>
              <a:t>i</a:t>
            </a:r>
            <a:r>
              <a:rPr lang="en-US" dirty="0"/>
              <a:t>-MATTER, FSR done with MATTER</a:t>
            </a:r>
          </a:p>
          <a:p>
            <a:r>
              <a:rPr lang="en-US" dirty="0"/>
              <a:t>Energy of incoming parent </a:t>
            </a:r>
            <a:r>
              <a:rPr lang="en-US" dirty="0" err="1"/>
              <a:t>partons</a:t>
            </a:r>
            <a:r>
              <a:rPr lang="en-US" dirty="0"/>
              <a:t> subtracted from hot spots</a:t>
            </a:r>
          </a:p>
          <a:p>
            <a:r>
              <a:rPr lang="en-US" dirty="0"/>
              <a:t>Hadrons from depleted hydro and from hard fragmentation</a:t>
            </a:r>
          </a:p>
          <a:p>
            <a:r>
              <a:rPr lang="en-US" dirty="0"/>
              <a:t>Very good description of data on particle and jet spectra.</a:t>
            </a:r>
          </a:p>
          <a:p>
            <a:r>
              <a:rPr lang="en-US" dirty="0"/>
              <a:t>Appearance of energy correlation at jet energy of E&gt;100GeV.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19BAC-9696-7154-9F3A-1BD93B0C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50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6F58-9CF4-F9E2-8E78-341DD074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 to all my collaborators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F21A6-DE53-1F05-EC98-73D751F5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08644-FDF9-0472-71E1-92243D97C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927" y="852283"/>
            <a:ext cx="6772146" cy="5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02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97E35-665E-6AA1-54E6-84B54CBA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analysis tools in JETSCAPE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E0059-5ECE-A0E9-D03C-DF5B0969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Hydro+Jet_2.mp4">
            <a:hlinkClick r:id="" action="ppaction://media"/>
            <a:extLst>
              <a:ext uri="{FF2B5EF4-FFF2-40B4-BE49-F238E27FC236}">
                <a16:creationId xmlns:a16="http://schemas.microsoft.com/office/drawing/2014/main" id="{D4D05B97-BBB1-30DF-A7AB-E90FE1C4C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147" y="804672"/>
            <a:ext cx="10011335" cy="5631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86262-4542-F766-8172-8966F4320475}"/>
              </a:ext>
            </a:extLst>
          </p:cNvPr>
          <p:cNvSpPr txBox="1"/>
          <p:nvPr/>
        </p:nvSpPr>
        <p:spPr>
          <a:xfrm rot="16200000">
            <a:off x="-192671" y="4498358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VOYE LET PLAIN:1.0" pitchFamily="2" charset="0"/>
              </a:rPr>
              <a:t>Animations by J. </a:t>
            </a:r>
            <a:r>
              <a:rPr lang="en-US" dirty="0" err="1">
                <a:latin typeface="SAVOYE LET PLAIN:1.0" pitchFamily="2" charset="0"/>
              </a:rPr>
              <a:t>Putschke</a:t>
            </a:r>
            <a:endParaRPr lang="en-US" dirty="0">
              <a:latin typeface="SAVOYE LET PLAIN:1.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3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96C7-1C9B-907E-BF59-5FAF3A7D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of the physics portion of this work is done by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1A975-35CB-4B35-A622-F883F9954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072"/>
            <a:ext cx="10515600" cy="58369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Ismail </a:t>
            </a:r>
            <a:r>
              <a:rPr lang="en-US" dirty="0" err="1"/>
              <a:t>Soudi</a:t>
            </a:r>
            <a:r>
              <a:rPr lang="en-US" dirty="0"/>
              <a:t>					  </a:t>
            </a:r>
            <a:r>
              <a:rPr lang="en-US" dirty="0" err="1"/>
              <a:t>Wenbin</a:t>
            </a:r>
            <a:r>
              <a:rPr lang="en-US" dirty="0"/>
              <a:t> Zhao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	(in collaboration with the COMP group at JETSCAPE)</a:t>
            </a:r>
          </a:p>
          <a:p>
            <a:r>
              <a:rPr lang="en-US" dirty="0"/>
              <a:t>Neither of them could get a visa for this conference…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6B54B-A657-4E2B-3E5A-E82DD0E3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A picture containing wall, person, indoor, hair&#10;&#10;Description automatically generated">
            <a:extLst>
              <a:ext uri="{FF2B5EF4-FFF2-40B4-BE49-F238E27FC236}">
                <a16:creationId xmlns:a16="http://schemas.microsoft.com/office/drawing/2014/main" id="{04D0ABE3-E6AE-8FF6-4401-944FFC06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54" y="804672"/>
            <a:ext cx="3511429" cy="3722115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D8CFF5C-7BAE-DCB7-9CB7-CE715C58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971" y="804672"/>
            <a:ext cx="3430743" cy="372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5655-C887-B853-8111-CBA90E23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07A74-6E19-A86F-9374-CAD9D60DD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916"/>
            <a:ext cx="10515600" cy="468504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Transition from JETSCAPE to X-SCAPE</a:t>
            </a:r>
          </a:p>
          <a:p>
            <a:pPr>
              <a:lnSpc>
                <a:spcPct val="150000"/>
              </a:lnSpc>
            </a:pPr>
            <a:r>
              <a:rPr lang="en-US" dirty="0"/>
              <a:t>Framework level advances</a:t>
            </a:r>
          </a:p>
          <a:p>
            <a:pPr>
              <a:lnSpc>
                <a:spcPct val="150000"/>
              </a:lnSpc>
            </a:pPr>
            <a:r>
              <a:rPr lang="en-US" dirty="0"/>
              <a:t>Content/Module level advances</a:t>
            </a:r>
          </a:p>
          <a:p>
            <a:pPr>
              <a:lnSpc>
                <a:spcPct val="150000"/>
              </a:lnSpc>
            </a:pPr>
            <a:r>
              <a:rPr lang="en-US"/>
              <a:t>A new working </a:t>
            </a:r>
            <a:r>
              <a:rPr lang="en-US" dirty="0"/>
              <a:t>model for small systems in p-p and p-A</a:t>
            </a:r>
          </a:p>
          <a:p>
            <a:pPr>
              <a:lnSpc>
                <a:spcPct val="150000"/>
              </a:lnSpc>
            </a:pPr>
            <a:r>
              <a:rPr lang="en-US" dirty="0"/>
              <a:t>Preliminary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B3B61-4151-95BE-7F3D-1F5DB825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84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F632-379B-BC03-9D27-CC961563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JETSCAPE: a p-p and A-A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6AB3B-34C8-352B-6FBC-E05AAC8B6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Framework controls order of modules and information flow</a:t>
            </a:r>
          </a:p>
          <a:p>
            <a:r>
              <a:rPr lang="en-US" dirty="0"/>
              <a:t>Modules are user defined, replaceable, divisible</a:t>
            </a:r>
          </a:p>
          <a:p>
            <a:r>
              <a:rPr lang="en-US" dirty="0"/>
              <a:t>Can be run in pure bulk, pure hard, or interactive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EBAB5-7459-3158-B399-76A04B6F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658ED-6E68-EB62-B33F-0DB18EB0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9808"/>
            <a:ext cx="9989930" cy="4054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5EACF-38DF-ACC2-9F32-DF5EF11C2093}"/>
              </a:ext>
            </a:extLst>
          </p:cNvPr>
          <p:cNvSpPr txBox="1"/>
          <p:nvPr/>
        </p:nvSpPr>
        <p:spPr>
          <a:xfrm rot="16200000">
            <a:off x="-171834" y="4498358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VOYE LET PLAIN:1.0" pitchFamily="2" charset="0"/>
              </a:rPr>
              <a:t>Artwork by Y. Tachibana</a:t>
            </a:r>
          </a:p>
        </p:txBody>
      </p:sp>
    </p:spTree>
    <p:extLst>
      <p:ext uri="{BB962C8B-B14F-4D97-AF65-F5344CB8AC3E}">
        <p14:creationId xmlns:p14="http://schemas.microsoft.com/office/powerpoint/2010/main" val="1235024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F30E2954-CA65-9307-46EB-01E551B3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047" y="5675073"/>
            <a:ext cx="575201" cy="509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83D6A-C8D9-BD1E-4DDA-57A921DF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JETSCAPE results (only hard sector)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E3B82-E481-BE46-25DD-D8FB9B69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073"/>
            <a:ext cx="10515600" cy="484356"/>
          </a:xfrm>
        </p:spPr>
        <p:txBody>
          <a:bodyPr>
            <a:normAutofit fontScale="92500"/>
          </a:bodyPr>
          <a:lstStyle/>
          <a:p>
            <a:r>
              <a:rPr lang="en-US" dirty="0"/>
              <a:t>Big picture or base model (141 different data sets) vs. Fine 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133C0-D58D-94AE-70FD-AB138246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538" y="6492875"/>
            <a:ext cx="2743200" cy="365125"/>
          </a:xfrm>
        </p:spPr>
        <p:txBody>
          <a:bodyPr/>
          <a:lstStyle/>
          <a:p>
            <a:fld id="{F2F0849B-A58D-C146-84D9-72C247D7966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BBD4A254-BE01-C892-FF4C-D093121AF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02" y="1690868"/>
            <a:ext cx="6193471" cy="5067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A1B9A-D6CB-D42E-B96A-D867DA14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310" y="2890399"/>
            <a:ext cx="610017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0A096-BD22-0D64-AA90-654DA35F6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11" y="3417634"/>
            <a:ext cx="610017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DBAF1-8F1F-30F9-2B1D-E8B599DDF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389" y="3995960"/>
            <a:ext cx="63193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94F5F2-973B-DF6E-1D27-7E85CF020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389" y="4574286"/>
            <a:ext cx="610848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CF866B-1B65-379B-F7B2-C6481AE76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5349" y="5101521"/>
            <a:ext cx="610018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F85016-2594-B2E6-84EF-BE8909F1E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6310" y="5671636"/>
            <a:ext cx="610018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7733B3-392F-D06F-FE30-12D817980F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6310" y="6202020"/>
            <a:ext cx="2411242" cy="570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0D6F2B-8057-85CF-5F90-2282017109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0073" y="1681949"/>
            <a:ext cx="1828800" cy="11139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12F35E-1D41-422F-269C-11E762F5A9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9206" y="2884234"/>
            <a:ext cx="1853872" cy="548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28CB32-3123-55C8-2BB4-17F97E88B1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6327" y="3476937"/>
            <a:ext cx="1787066" cy="976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49490-426A-2CC2-0865-E765247D5B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6326" y="4522886"/>
            <a:ext cx="1787065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A9164B-BCAD-0ADE-8B8A-7C7DC0E48D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2121" y="5041246"/>
            <a:ext cx="1082238" cy="572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ADC41E-6299-F2A4-9127-85EF8FD6AD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59250" y="5080645"/>
            <a:ext cx="538682" cy="5498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44CB26-5DBD-8AD6-5DAA-C6F8CF60F6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5681" y="5679377"/>
            <a:ext cx="1184366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4ED9FE-6AD4-5544-85AE-4B017E19A8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43077" y="1714458"/>
            <a:ext cx="2674819" cy="1024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7EDBED-57E4-C9FD-50CB-0785FCA5D6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93479" y="2710062"/>
            <a:ext cx="1546570" cy="7735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A3FC63-3D7C-0BBE-C09A-B9968CA583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70721" y="3468553"/>
            <a:ext cx="1392085" cy="469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33586B-2E04-FB0B-C9AC-A20F05E3ED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36970" y="4006873"/>
            <a:ext cx="2547257" cy="9034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2BD738-5ED8-7C62-25BD-2A28E4F7BC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5559" y="4910342"/>
            <a:ext cx="2529853" cy="9034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49B901-87E6-6335-5EE0-9C5D8FB6E5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82945" y="5900927"/>
            <a:ext cx="2579892" cy="802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F2DB1B-8144-C1C4-9535-DEF66D125E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10315" y="2720891"/>
            <a:ext cx="1102126" cy="12750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48038AA-C334-A724-52F7-042E4BB727A3}"/>
              </a:ext>
            </a:extLst>
          </p:cNvPr>
          <p:cNvSpPr txBox="1"/>
          <p:nvPr/>
        </p:nvSpPr>
        <p:spPr>
          <a:xfrm rot="20201174">
            <a:off x="491807" y="3594349"/>
            <a:ext cx="106181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>
                    <a:alpha val="22000"/>
                  </a:srgbClr>
                </a:solidFill>
                <a:latin typeface="Palatino Linotype" panose="02040502050505030304" pitchFamily="18" charset="0"/>
              </a:rPr>
              <a:t>JETSCAPE  PRELIMINARY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2BBCC7-16CF-65B6-EC19-F21FAFA9BA96}"/>
              </a:ext>
            </a:extLst>
          </p:cNvPr>
          <p:cNvSpPr txBox="1"/>
          <p:nvPr/>
        </p:nvSpPr>
        <p:spPr>
          <a:xfrm rot="20200077">
            <a:off x="987770" y="2087510"/>
            <a:ext cx="40401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B050">
                    <a:alpha val="29735"/>
                  </a:srgbClr>
                </a:solidFill>
                <a:latin typeface="Palatino Linotype" panose="02040502050505030304" pitchFamily="18" charset="0"/>
              </a:rPr>
              <a:t>Bayesian </a:t>
            </a:r>
          </a:p>
          <a:p>
            <a:r>
              <a:rPr lang="en-US" sz="7200" dirty="0">
                <a:solidFill>
                  <a:srgbClr val="00B050">
                    <a:alpha val="29735"/>
                  </a:srgbClr>
                </a:solidFill>
                <a:latin typeface="Palatino Linotype" panose="02040502050505030304" pitchFamily="18" charset="0"/>
              </a:rPr>
              <a:t>Posterior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56D53E-75AC-5415-6921-3A6E80D3E2EE}"/>
              </a:ext>
            </a:extLst>
          </p:cNvPr>
          <p:cNvSpPr txBox="1"/>
          <p:nvPr/>
        </p:nvSpPr>
        <p:spPr>
          <a:xfrm rot="20214997">
            <a:off x="7385611" y="3985059"/>
            <a:ext cx="2746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B0F0">
                    <a:alpha val="17890"/>
                  </a:srgbClr>
                </a:solidFill>
                <a:latin typeface="Palatino Linotype" panose="02040502050505030304" pitchFamily="18" charset="0"/>
              </a:rPr>
              <a:t>Hand </a:t>
            </a:r>
          </a:p>
          <a:p>
            <a:r>
              <a:rPr lang="en-US" sz="7200" dirty="0">
                <a:solidFill>
                  <a:srgbClr val="00B0F0">
                    <a:alpha val="17890"/>
                  </a:srgbClr>
                </a:solidFill>
                <a:latin typeface="Palatino Linotype" panose="02040502050505030304" pitchFamily="18" charset="0"/>
              </a:rPr>
              <a:t>Tune</a:t>
            </a:r>
          </a:p>
        </p:txBody>
      </p:sp>
    </p:spTree>
    <p:extLst>
      <p:ext uri="{BB962C8B-B14F-4D97-AF65-F5344CB8AC3E}">
        <p14:creationId xmlns:p14="http://schemas.microsoft.com/office/powerpoint/2010/main" val="250161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BCAB-DA3C-B203-83ED-4DEFE69C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22" y="890017"/>
            <a:ext cx="11640312" cy="4944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X-ion collisions with a Statistically and Computationally Advanced Program Envelop (X-SCAPE)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44F4D-6A96-1689-F827-0E037499F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22" y="1976725"/>
            <a:ext cx="6230565" cy="5219891"/>
          </a:xfrm>
        </p:spPr>
        <p:txBody>
          <a:bodyPr>
            <a:normAutofit/>
          </a:bodyPr>
          <a:lstStyle/>
          <a:p>
            <a:r>
              <a:rPr lang="en-US" dirty="0"/>
              <a:t>Small systems in p-p, p-A etc.</a:t>
            </a:r>
          </a:p>
          <a:p>
            <a:pPr lvl="1"/>
            <a:r>
              <a:rPr lang="en-US" dirty="0"/>
              <a:t>Asymmetric systems such as d-A, </a:t>
            </a:r>
            <a:r>
              <a:rPr lang="en-US" sz="1200" dirty="0"/>
              <a:t>A</a:t>
            </a:r>
            <a:r>
              <a:rPr lang="en-US" dirty="0"/>
              <a:t>-A. </a:t>
            </a:r>
          </a:p>
          <a:p>
            <a:pPr lvl="1"/>
            <a:r>
              <a:rPr lang="en-US" dirty="0"/>
              <a:t>Require strong correlation between hard and soft sector </a:t>
            </a:r>
          </a:p>
          <a:p>
            <a:pPr lvl="1"/>
            <a:r>
              <a:rPr lang="en-US" dirty="0"/>
              <a:t>In both initial and final state.</a:t>
            </a:r>
          </a:p>
          <a:p>
            <a:r>
              <a:rPr lang="en-US" dirty="0"/>
              <a:t>Lower energy A-A, for Beam Energy Scan</a:t>
            </a:r>
          </a:p>
          <a:p>
            <a:pPr lvl="1"/>
            <a:r>
              <a:rPr lang="en-US" dirty="0"/>
              <a:t>Require concurrent hydro + cascade </a:t>
            </a:r>
          </a:p>
          <a:p>
            <a:r>
              <a:rPr lang="en-US" dirty="0"/>
              <a:t>Extension to e-A, for EIC.</a:t>
            </a:r>
          </a:p>
          <a:p>
            <a:pPr lvl="1"/>
            <a:r>
              <a:rPr lang="en-US" dirty="0"/>
              <a:t>Parton energy loss, CGC studies, TMD?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D8C9E-D9EF-CB02-A712-0142C94E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3F799C8-C6E3-A94F-64C1-D4F359A56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987" y="1976725"/>
            <a:ext cx="5635502" cy="44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10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D718-469D-9043-120F-E4C3F42B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X-SCAPE </a:t>
            </a:r>
            <a:r>
              <a:rPr lang="en-US" sz="4400" dirty="0"/>
              <a:t>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8B1DD-2407-A47F-5ADC-84C5A4DF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2" y="1010997"/>
            <a:ext cx="11456894" cy="1595077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/>
              <a:t>A new framework that allows the user to determine the order of operations</a:t>
            </a:r>
          </a:p>
          <a:p>
            <a:r>
              <a:rPr lang="en-US" sz="3300" dirty="0"/>
              <a:t>Time can go backwards and forwards ! </a:t>
            </a:r>
          </a:p>
          <a:p>
            <a:r>
              <a:rPr lang="en-US" sz="3300" dirty="0"/>
              <a:t>Backward evolution allows for natural implementation of ISR. </a:t>
            </a:r>
          </a:p>
          <a:p>
            <a:r>
              <a:rPr lang="en-US" sz="3300" dirty="0"/>
              <a:t>Can be run with an arbitrary number of modules.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2BF09-4EF7-E1EC-58A2-0CF68F92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79CC9F14-CA1D-21A9-BB8C-A1ECF91D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8637"/>
            <a:ext cx="9717563" cy="3750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B1174F-01C2-1636-86B3-035A6ECE685E}"/>
              </a:ext>
            </a:extLst>
          </p:cNvPr>
          <p:cNvSpPr txBox="1"/>
          <p:nvPr/>
        </p:nvSpPr>
        <p:spPr>
          <a:xfrm rot="16200000">
            <a:off x="923542" y="4479108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VOYE LET PLAIN:1.0" pitchFamily="2" charset="0"/>
              </a:rPr>
              <a:t>Artwork by R. </a:t>
            </a:r>
            <a:r>
              <a:rPr lang="en-US" dirty="0" err="1">
                <a:latin typeface="SAVOYE LET PLAIN:1.0" pitchFamily="2" charset="0"/>
              </a:rPr>
              <a:t>Soltz</a:t>
            </a:r>
            <a:endParaRPr lang="en-US" dirty="0">
              <a:latin typeface="SAVOYE LET PLAIN:1.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3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DD8C-30CF-88A4-E85E-38C4B980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X-SCAPE module: 3D Glauber +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AFE1-581E-9EDA-BDED-6EE357CB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7072"/>
            <a:ext cx="10856976" cy="5219891"/>
          </a:xfrm>
        </p:spPr>
        <p:txBody>
          <a:bodyPr>
            <a:normAutofit/>
          </a:bodyPr>
          <a:lstStyle/>
          <a:p>
            <a:r>
              <a:rPr lang="en-US" sz="2400" dirty="0"/>
              <a:t>Nucleons have multiple hot spots within them.</a:t>
            </a:r>
          </a:p>
          <a:p>
            <a:r>
              <a:rPr lang="en-US" sz="2400" dirty="0"/>
              <a:t>Strings connect pairs of hot spots</a:t>
            </a:r>
          </a:p>
          <a:p>
            <a:r>
              <a:rPr lang="en-US" sz="2400" dirty="0"/>
              <a:t>String 4-momentum and baryon density seeds hydro simulation</a:t>
            </a:r>
          </a:p>
          <a:p>
            <a:r>
              <a:rPr lang="en-US" sz="2400" dirty="0"/>
              <a:t>Hydro evolves producing particles</a:t>
            </a:r>
          </a:p>
          <a:p>
            <a:r>
              <a:rPr lang="en-US" sz="2400" dirty="0"/>
              <a:t>Remnants go down beam line.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39780-3264-A4BB-9A55-E4FDD831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E1B1C3-CBB9-0D47-F12C-849F74517D10}"/>
              </a:ext>
            </a:extLst>
          </p:cNvPr>
          <p:cNvGrpSpPr/>
          <p:nvPr/>
        </p:nvGrpSpPr>
        <p:grpSpPr>
          <a:xfrm>
            <a:off x="1060429" y="3200400"/>
            <a:ext cx="2520972" cy="3731946"/>
            <a:chOff x="1060429" y="2464338"/>
            <a:chExt cx="3133430" cy="44680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CB2D79-ED87-C154-7BF7-709B7DE3C7D4}"/>
                </a:ext>
              </a:extLst>
            </p:cNvPr>
            <p:cNvGrpSpPr/>
            <p:nvPr/>
          </p:nvGrpSpPr>
          <p:grpSpPr>
            <a:xfrm rot="18911244">
              <a:off x="1060429" y="5155891"/>
              <a:ext cx="352780" cy="1775012"/>
              <a:chOff x="2568387" y="3355041"/>
              <a:chExt cx="352780" cy="177501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54243A4-6A48-042E-1ADA-BCEAE5B8B592}"/>
                  </a:ext>
                </a:extLst>
              </p:cNvPr>
              <p:cNvSpPr/>
              <p:nvPr/>
            </p:nvSpPr>
            <p:spPr>
              <a:xfrm>
                <a:off x="2568388" y="3355041"/>
                <a:ext cx="336177" cy="17750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E7E2374-C127-880A-74A2-9368EBEA1EB7}"/>
                  </a:ext>
                </a:extLst>
              </p:cNvPr>
              <p:cNvSpPr/>
              <p:nvPr/>
            </p:nvSpPr>
            <p:spPr>
              <a:xfrm>
                <a:off x="2665879" y="3567017"/>
                <a:ext cx="141194" cy="4975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CE50E7A-A5C5-D154-225A-D82AFF51967B}"/>
                  </a:ext>
                </a:extLst>
              </p:cNvPr>
              <p:cNvSpPr/>
              <p:nvPr/>
            </p:nvSpPr>
            <p:spPr>
              <a:xfrm>
                <a:off x="2568387" y="4027764"/>
                <a:ext cx="141194" cy="49754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8D0897E-908F-48E5-149C-B6BA391C54E2}"/>
                  </a:ext>
                </a:extLst>
              </p:cNvPr>
              <p:cNvSpPr/>
              <p:nvPr/>
            </p:nvSpPr>
            <p:spPr>
              <a:xfrm>
                <a:off x="2691122" y="4428935"/>
                <a:ext cx="141194" cy="49754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5982373-8965-DC16-5D08-967DD75E934C}"/>
                  </a:ext>
                </a:extLst>
              </p:cNvPr>
              <p:cNvSpPr/>
              <p:nvPr/>
            </p:nvSpPr>
            <p:spPr>
              <a:xfrm>
                <a:off x="2779973" y="3895110"/>
                <a:ext cx="141194" cy="49754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52DE37-A4B3-BF6D-CF16-2C94E80F9D4B}"/>
                </a:ext>
              </a:extLst>
            </p:cNvPr>
            <p:cNvGrpSpPr/>
            <p:nvPr/>
          </p:nvGrpSpPr>
          <p:grpSpPr>
            <a:xfrm rot="2698659">
              <a:off x="3728809" y="5157334"/>
              <a:ext cx="352780" cy="1775012"/>
              <a:chOff x="2568387" y="3355041"/>
              <a:chExt cx="352780" cy="177501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1CB3C0A-C097-6401-D924-B909507A9C45}"/>
                  </a:ext>
                </a:extLst>
              </p:cNvPr>
              <p:cNvSpPr/>
              <p:nvPr/>
            </p:nvSpPr>
            <p:spPr>
              <a:xfrm>
                <a:off x="2568388" y="3355041"/>
                <a:ext cx="336177" cy="17750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170ED65-9ADD-0F5A-ACFE-DC600955A0C2}"/>
                  </a:ext>
                </a:extLst>
              </p:cNvPr>
              <p:cNvSpPr/>
              <p:nvPr/>
            </p:nvSpPr>
            <p:spPr>
              <a:xfrm>
                <a:off x="2665879" y="3567017"/>
                <a:ext cx="141194" cy="4975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92F1C9D-F1C0-A096-AAEB-90A3B4EE993C}"/>
                  </a:ext>
                </a:extLst>
              </p:cNvPr>
              <p:cNvSpPr/>
              <p:nvPr/>
            </p:nvSpPr>
            <p:spPr>
              <a:xfrm>
                <a:off x="2568387" y="4027764"/>
                <a:ext cx="141194" cy="49754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B89869B-3C3B-CA96-795A-A9DA3575446C}"/>
                  </a:ext>
                </a:extLst>
              </p:cNvPr>
              <p:cNvSpPr/>
              <p:nvPr/>
            </p:nvSpPr>
            <p:spPr>
              <a:xfrm>
                <a:off x="2691122" y="4428935"/>
                <a:ext cx="141194" cy="49754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6EED73A-48B3-16FE-BEDB-D560F110BF58}"/>
                  </a:ext>
                </a:extLst>
              </p:cNvPr>
              <p:cNvSpPr/>
              <p:nvPr/>
            </p:nvSpPr>
            <p:spPr>
              <a:xfrm>
                <a:off x="2779973" y="3895110"/>
                <a:ext cx="141194" cy="49754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BA365BF-C46B-EE29-2045-D4B5134D8842}"/>
                </a:ext>
              </a:extLst>
            </p:cNvPr>
            <p:cNvCxnSpPr/>
            <p:nvPr/>
          </p:nvCxnSpPr>
          <p:spPr>
            <a:xfrm flipV="1">
              <a:off x="1462108" y="4802047"/>
              <a:ext cx="1140364" cy="998244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D9E3FC8-61CB-7A96-14C7-6ECF797AFE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7270" y="4838917"/>
              <a:ext cx="997312" cy="1019171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A2163B1-D320-C3F8-5824-68485AC950C6}"/>
                </a:ext>
              </a:extLst>
            </p:cNvPr>
            <p:cNvCxnSpPr/>
            <p:nvPr/>
          </p:nvCxnSpPr>
          <p:spPr>
            <a:xfrm flipV="1">
              <a:off x="2695015" y="3749335"/>
              <a:ext cx="1140364" cy="998244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9DBA8C0-B72D-143C-94A9-DCA3E22E1B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5160" y="3706676"/>
              <a:ext cx="997312" cy="1019171"/>
            </a:xfrm>
            <a:prstGeom prst="straightConnector1">
              <a:avLst/>
            </a:prstGeom>
            <a:ln w="34925">
              <a:solidFill>
                <a:schemeClr val="tx1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43F4E0-19C7-4EE2-DC8A-AA92A11F3014}"/>
                </a:ext>
              </a:extLst>
            </p:cNvPr>
            <p:cNvGrpSpPr/>
            <p:nvPr/>
          </p:nvGrpSpPr>
          <p:grpSpPr>
            <a:xfrm rot="2698659">
              <a:off x="1297421" y="2464338"/>
              <a:ext cx="785618" cy="1775012"/>
              <a:chOff x="2568387" y="3355041"/>
              <a:chExt cx="785618" cy="177501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055C386-625A-00F4-9F13-AE11533F3ED2}"/>
                  </a:ext>
                </a:extLst>
              </p:cNvPr>
              <p:cNvSpPr/>
              <p:nvPr/>
            </p:nvSpPr>
            <p:spPr>
              <a:xfrm>
                <a:off x="2568388" y="3355041"/>
                <a:ext cx="336177" cy="17750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B3D5DF8-4AC4-86E3-A3CF-D54C22452142}"/>
                  </a:ext>
                </a:extLst>
              </p:cNvPr>
              <p:cNvSpPr/>
              <p:nvPr/>
            </p:nvSpPr>
            <p:spPr>
              <a:xfrm>
                <a:off x="2959614" y="3452878"/>
                <a:ext cx="141194" cy="4975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A55294E-43D6-DFF5-7549-78C52DF8AEF6}"/>
                  </a:ext>
                </a:extLst>
              </p:cNvPr>
              <p:cNvSpPr/>
              <p:nvPr/>
            </p:nvSpPr>
            <p:spPr>
              <a:xfrm>
                <a:off x="2568387" y="4027764"/>
                <a:ext cx="141194" cy="49754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17AD3F0-6A44-0661-33BF-9B12DD5691B8}"/>
                  </a:ext>
                </a:extLst>
              </p:cNvPr>
              <p:cNvSpPr/>
              <p:nvPr/>
            </p:nvSpPr>
            <p:spPr>
              <a:xfrm flipH="1">
                <a:off x="3211894" y="3994543"/>
                <a:ext cx="142111" cy="49754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B7B8AED-5BAA-E150-E327-769A118FB3A5}"/>
                  </a:ext>
                </a:extLst>
              </p:cNvPr>
              <p:cNvSpPr/>
              <p:nvPr/>
            </p:nvSpPr>
            <p:spPr>
              <a:xfrm>
                <a:off x="2779973" y="3895110"/>
                <a:ext cx="141194" cy="49754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3817B8-06F1-046E-33FF-2E421D4E042B}"/>
                </a:ext>
              </a:extLst>
            </p:cNvPr>
            <p:cNvGrpSpPr/>
            <p:nvPr/>
          </p:nvGrpSpPr>
          <p:grpSpPr>
            <a:xfrm rot="18911244">
              <a:off x="3548917" y="2482011"/>
              <a:ext cx="644942" cy="1775012"/>
              <a:chOff x="2259623" y="3355041"/>
              <a:chExt cx="644942" cy="177501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53B17E7-90CD-DBD6-47D4-64264F6C6E78}"/>
                  </a:ext>
                </a:extLst>
              </p:cNvPr>
              <p:cNvSpPr/>
              <p:nvPr/>
            </p:nvSpPr>
            <p:spPr>
              <a:xfrm>
                <a:off x="2568388" y="3355041"/>
                <a:ext cx="336177" cy="17750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64F0752-8FE3-FEFC-754F-13EB3762C673}"/>
                  </a:ext>
                </a:extLst>
              </p:cNvPr>
              <p:cNvSpPr/>
              <p:nvPr/>
            </p:nvSpPr>
            <p:spPr>
              <a:xfrm>
                <a:off x="2665879" y="3567017"/>
                <a:ext cx="141194" cy="4975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DEDC7AC-8321-7030-7CD3-93C4FA463A64}"/>
                  </a:ext>
                </a:extLst>
              </p:cNvPr>
              <p:cNvSpPr/>
              <p:nvPr/>
            </p:nvSpPr>
            <p:spPr>
              <a:xfrm>
                <a:off x="2259623" y="3566252"/>
                <a:ext cx="141194" cy="49754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0535BBA-3779-F9B3-8688-E26E6C5F5F80}"/>
                  </a:ext>
                </a:extLst>
              </p:cNvPr>
              <p:cNvSpPr/>
              <p:nvPr/>
            </p:nvSpPr>
            <p:spPr>
              <a:xfrm>
                <a:off x="2691122" y="4428935"/>
                <a:ext cx="141194" cy="49754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90BF6B4-0AA2-35B4-C78A-3EECAD6E1E51}"/>
                  </a:ext>
                </a:extLst>
              </p:cNvPr>
              <p:cNvSpPr/>
              <p:nvPr/>
            </p:nvSpPr>
            <p:spPr>
              <a:xfrm>
                <a:off x="2343412" y="4151118"/>
                <a:ext cx="141194" cy="49754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C531E81-CAEC-3D42-6022-C0B964A604EE}"/>
                </a:ext>
              </a:extLst>
            </p:cNvPr>
            <p:cNvSpPr/>
            <p:nvPr/>
          </p:nvSpPr>
          <p:spPr>
            <a:xfrm>
              <a:off x="2159425" y="3090028"/>
              <a:ext cx="1187116" cy="726977"/>
            </a:xfrm>
            <a:custGeom>
              <a:avLst/>
              <a:gdLst>
                <a:gd name="connsiteX0" fmla="*/ 0 w 1187116"/>
                <a:gd name="connsiteY0" fmla="*/ 0 h 726977"/>
                <a:gd name="connsiteX1" fmla="*/ 473242 w 1187116"/>
                <a:gd name="connsiteY1" fmla="*/ 721895 h 726977"/>
                <a:gd name="connsiteX2" fmla="*/ 1187116 w 1187116"/>
                <a:gd name="connsiteY2" fmla="*/ 264695 h 7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116" h="726977">
                  <a:moveTo>
                    <a:pt x="0" y="0"/>
                  </a:moveTo>
                  <a:cubicBezTo>
                    <a:pt x="137694" y="338889"/>
                    <a:pt x="275389" y="677779"/>
                    <a:pt x="473242" y="721895"/>
                  </a:cubicBezTo>
                  <a:cubicBezTo>
                    <a:pt x="671095" y="766011"/>
                    <a:pt x="929105" y="515353"/>
                    <a:pt x="1187116" y="264695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  <a:effectLst>
              <a:glow rad="184410">
                <a:srgbClr val="00B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7D6283B-D3FA-E08E-24A5-DF54F7090BB0}"/>
                </a:ext>
              </a:extLst>
            </p:cNvPr>
            <p:cNvSpPr/>
            <p:nvPr/>
          </p:nvSpPr>
          <p:spPr>
            <a:xfrm>
              <a:off x="1981200" y="3641558"/>
              <a:ext cx="1764631" cy="802108"/>
            </a:xfrm>
            <a:custGeom>
              <a:avLst/>
              <a:gdLst>
                <a:gd name="connsiteX0" fmla="*/ 0 w 1764631"/>
                <a:gd name="connsiteY0" fmla="*/ 0 h 802108"/>
                <a:gd name="connsiteX1" fmla="*/ 713873 w 1764631"/>
                <a:gd name="connsiteY1" fmla="*/ 802105 h 802108"/>
                <a:gd name="connsiteX2" fmla="*/ 1764631 w 1764631"/>
                <a:gd name="connsiteY2" fmla="*/ 8021 h 80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4631" h="802108">
                  <a:moveTo>
                    <a:pt x="0" y="0"/>
                  </a:moveTo>
                  <a:cubicBezTo>
                    <a:pt x="209884" y="400384"/>
                    <a:pt x="419768" y="800768"/>
                    <a:pt x="713873" y="802105"/>
                  </a:cubicBezTo>
                  <a:cubicBezTo>
                    <a:pt x="1007978" y="803442"/>
                    <a:pt x="1386304" y="405731"/>
                    <a:pt x="1764631" y="8021"/>
                  </a:cubicBezTo>
                </a:path>
              </a:pathLst>
            </a:custGeom>
            <a:noFill/>
            <a:ln w="44450"/>
            <a:effectLst>
              <a:glow rad="127000">
                <a:srgbClr val="FFC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C66145-50BA-98D4-0ACB-D48355FC7B20}"/>
              </a:ext>
            </a:extLst>
          </p:cNvPr>
          <p:cNvGrpSpPr/>
          <p:nvPr/>
        </p:nvGrpSpPr>
        <p:grpSpPr>
          <a:xfrm>
            <a:off x="6096000" y="3696902"/>
            <a:ext cx="3904529" cy="2341638"/>
            <a:chOff x="6081682" y="3797348"/>
            <a:chExt cx="4432247" cy="24693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56754A7-01B2-C06D-17F5-A5250E1FD8DC}"/>
                </a:ext>
              </a:extLst>
            </p:cNvPr>
            <p:cNvGrpSpPr/>
            <p:nvPr/>
          </p:nvGrpSpPr>
          <p:grpSpPr>
            <a:xfrm rot="2698659">
              <a:off x="6461277" y="4200037"/>
              <a:ext cx="1135957" cy="1775012"/>
              <a:chOff x="2568387" y="3355041"/>
              <a:chExt cx="1135957" cy="177501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4B60270-AC91-A56F-C803-0AEFD2E4A428}"/>
                  </a:ext>
                </a:extLst>
              </p:cNvPr>
              <p:cNvSpPr/>
              <p:nvPr/>
            </p:nvSpPr>
            <p:spPr>
              <a:xfrm>
                <a:off x="2568388" y="3355041"/>
                <a:ext cx="336177" cy="17750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C56A68E-6F36-5E4D-5059-A74F78B57C49}"/>
                  </a:ext>
                </a:extLst>
              </p:cNvPr>
              <p:cNvSpPr/>
              <p:nvPr/>
            </p:nvSpPr>
            <p:spPr>
              <a:xfrm>
                <a:off x="3073401" y="3794146"/>
                <a:ext cx="141194" cy="497542"/>
              </a:xfrm>
              <a:prstGeom prst="ellipse">
                <a:avLst/>
              </a:prstGeom>
              <a:solidFill>
                <a:srgbClr val="FF0000">
                  <a:alpha val="3125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FC53B21-85C1-BCF0-462F-C256FF7C72FF}"/>
                  </a:ext>
                </a:extLst>
              </p:cNvPr>
              <p:cNvSpPr/>
              <p:nvPr/>
            </p:nvSpPr>
            <p:spPr>
              <a:xfrm>
                <a:off x="2568387" y="4027764"/>
                <a:ext cx="141194" cy="49754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6D79469-B3C0-9E33-1B3D-673DAA630FC2}"/>
                  </a:ext>
                </a:extLst>
              </p:cNvPr>
              <p:cNvSpPr/>
              <p:nvPr/>
            </p:nvSpPr>
            <p:spPr>
              <a:xfrm flipH="1">
                <a:off x="3562233" y="4244405"/>
                <a:ext cx="142111" cy="497542"/>
              </a:xfrm>
              <a:prstGeom prst="ellipse">
                <a:avLst/>
              </a:prstGeom>
              <a:solidFill>
                <a:srgbClr val="00B0F0">
                  <a:alpha val="47483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7EB6616-7E82-26A2-19BD-B3CDD47DA096}"/>
                  </a:ext>
                </a:extLst>
              </p:cNvPr>
              <p:cNvSpPr/>
              <p:nvPr/>
            </p:nvSpPr>
            <p:spPr>
              <a:xfrm>
                <a:off x="2779973" y="3895110"/>
                <a:ext cx="141194" cy="49754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A764BAB-8DAC-B1F9-A5B3-6809DBB6D1F4}"/>
                </a:ext>
              </a:extLst>
            </p:cNvPr>
            <p:cNvGrpSpPr/>
            <p:nvPr/>
          </p:nvGrpSpPr>
          <p:grpSpPr>
            <a:xfrm rot="18911244">
              <a:off x="8518954" y="4320079"/>
              <a:ext cx="1185995" cy="1775012"/>
              <a:chOff x="1718570" y="3355041"/>
              <a:chExt cx="1185995" cy="1775012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C7B204-FDFF-06F2-95DE-4B910C2857DF}"/>
                  </a:ext>
                </a:extLst>
              </p:cNvPr>
              <p:cNvSpPr/>
              <p:nvPr/>
            </p:nvSpPr>
            <p:spPr>
              <a:xfrm>
                <a:off x="2568388" y="3355041"/>
                <a:ext cx="336177" cy="17750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6F4CB86-3347-D434-BD81-52380BED52C2}"/>
                  </a:ext>
                </a:extLst>
              </p:cNvPr>
              <p:cNvSpPr/>
              <p:nvPr/>
            </p:nvSpPr>
            <p:spPr>
              <a:xfrm>
                <a:off x="2665879" y="3567017"/>
                <a:ext cx="141194" cy="4975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F1562FB-6E1F-7D6C-A0BA-2F9B6BEC7ED9}"/>
                  </a:ext>
                </a:extLst>
              </p:cNvPr>
              <p:cNvSpPr/>
              <p:nvPr/>
            </p:nvSpPr>
            <p:spPr>
              <a:xfrm>
                <a:off x="2164697" y="3761469"/>
                <a:ext cx="141194" cy="497542"/>
              </a:xfrm>
              <a:prstGeom prst="ellipse">
                <a:avLst/>
              </a:prstGeom>
              <a:solidFill>
                <a:srgbClr val="92D050">
                  <a:alpha val="40298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3213D13-D7A7-2A18-A358-86922C70BA86}"/>
                  </a:ext>
                </a:extLst>
              </p:cNvPr>
              <p:cNvSpPr/>
              <p:nvPr/>
            </p:nvSpPr>
            <p:spPr>
              <a:xfrm>
                <a:off x="2691122" y="4428935"/>
                <a:ext cx="141194" cy="49754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06877EE-D3E5-9FBE-6A93-DA23277228F2}"/>
                  </a:ext>
                </a:extLst>
              </p:cNvPr>
              <p:cNvSpPr/>
              <p:nvPr/>
            </p:nvSpPr>
            <p:spPr>
              <a:xfrm>
                <a:off x="1718570" y="4082516"/>
                <a:ext cx="169772" cy="497542"/>
              </a:xfrm>
              <a:prstGeom prst="ellipse">
                <a:avLst/>
              </a:prstGeom>
              <a:solidFill>
                <a:srgbClr val="FFC000">
                  <a:alpha val="42536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0"/>
                <a:bevelB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A8086D7-328A-E45E-88C9-A1C7CD6F3CC2}"/>
                </a:ext>
              </a:extLst>
            </p:cNvPr>
            <p:cNvSpPr/>
            <p:nvPr/>
          </p:nvSpPr>
          <p:spPr>
            <a:xfrm>
              <a:off x="7241278" y="4838917"/>
              <a:ext cx="1572754" cy="752617"/>
            </a:xfrm>
            <a:custGeom>
              <a:avLst/>
              <a:gdLst>
                <a:gd name="connsiteX0" fmla="*/ 0 w 1187116"/>
                <a:gd name="connsiteY0" fmla="*/ 0 h 726977"/>
                <a:gd name="connsiteX1" fmla="*/ 473242 w 1187116"/>
                <a:gd name="connsiteY1" fmla="*/ 721895 h 726977"/>
                <a:gd name="connsiteX2" fmla="*/ 1187116 w 1187116"/>
                <a:gd name="connsiteY2" fmla="*/ 264695 h 7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116" h="726977">
                  <a:moveTo>
                    <a:pt x="0" y="0"/>
                  </a:moveTo>
                  <a:cubicBezTo>
                    <a:pt x="137694" y="338889"/>
                    <a:pt x="275389" y="677779"/>
                    <a:pt x="473242" y="721895"/>
                  </a:cubicBezTo>
                  <a:cubicBezTo>
                    <a:pt x="671095" y="766011"/>
                    <a:pt x="929105" y="515353"/>
                    <a:pt x="1187116" y="264695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  <a:effectLst>
              <a:glow rad="184410">
                <a:srgbClr val="00B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8F95C58-3068-6CE6-EFEF-1E89324B5C09}"/>
                </a:ext>
              </a:extLst>
            </p:cNvPr>
            <p:cNvSpPr/>
            <p:nvPr/>
          </p:nvSpPr>
          <p:spPr>
            <a:xfrm>
              <a:off x="7307164" y="5672601"/>
              <a:ext cx="1446104" cy="594056"/>
            </a:xfrm>
            <a:custGeom>
              <a:avLst/>
              <a:gdLst>
                <a:gd name="connsiteX0" fmla="*/ 0 w 1764631"/>
                <a:gd name="connsiteY0" fmla="*/ 0 h 802108"/>
                <a:gd name="connsiteX1" fmla="*/ 713873 w 1764631"/>
                <a:gd name="connsiteY1" fmla="*/ 802105 h 802108"/>
                <a:gd name="connsiteX2" fmla="*/ 1764631 w 1764631"/>
                <a:gd name="connsiteY2" fmla="*/ 8021 h 80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4631" h="802108">
                  <a:moveTo>
                    <a:pt x="0" y="0"/>
                  </a:moveTo>
                  <a:cubicBezTo>
                    <a:pt x="209884" y="400384"/>
                    <a:pt x="419768" y="800768"/>
                    <a:pt x="713873" y="802105"/>
                  </a:cubicBezTo>
                  <a:cubicBezTo>
                    <a:pt x="1007978" y="803442"/>
                    <a:pt x="1386304" y="405731"/>
                    <a:pt x="1764631" y="8021"/>
                  </a:cubicBezTo>
                </a:path>
              </a:pathLst>
            </a:custGeom>
            <a:noFill/>
            <a:ln w="44450"/>
            <a:effectLst>
              <a:glow rad="127000">
                <a:srgbClr val="FFC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90DEE4B-C687-D432-22F0-446D8E71D38B}"/>
                </a:ext>
              </a:extLst>
            </p:cNvPr>
            <p:cNvCxnSpPr>
              <a:cxnSpLocks/>
              <a:stCxn id="56" idx="0"/>
              <a:endCxn id="54" idx="0"/>
            </p:cNvCxnSpPr>
            <p:nvPr/>
          </p:nvCxnSpPr>
          <p:spPr>
            <a:xfrm flipH="1" flipV="1">
              <a:off x="7241278" y="4838917"/>
              <a:ext cx="65886" cy="8336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4820373-CC62-9BE8-391A-1070C22FA321}"/>
                </a:ext>
              </a:extLst>
            </p:cNvPr>
            <p:cNvCxnSpPr>
              <a:cxnSpLocks/>
              <a:stCxn id="56" idx="2"/>
              <a:endCxn id="54" idx="2"/>
            </p:cNvCxnSpPr>
            <p:nvPr/>
          </p:nvCxnSpPr>
          <p:spPr>
            <a:xfrm flipV="1">
              <a:off x="8753268" y="5112948"/>
              <a:ext cx="60764" cy="5655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716EB55-6753-BFED-7549-DA227F41B23E}"/>
                </a:ext>
              </a:extLst>
            </p:cNvPr>
            <p:cNvSpPr/>
            <p:nvPr/>
          </p:nvSpPr>
          <p:spPr>
            <a:xfrm>
              <a:off x="7201538" y="4944224"/>
              <a:ext cx="1572755" cy="1041559"/>
            </a:xfrm>
            <a:custGeom>
              <a:avLst/>
              <a:gdLst>
                <a:gd name="connsiteX0" fmla="*/ 0 w 1187116"/>
                <a:gd name="connsiteY0" fmla="*/ 0 h 726977"/>
                <a:gd name="connsiteX1" fmla="*/ 473242 w 1187116"/>
                <a:gd name="connsiteY1" fmla="*/ 721895 h 726977"/>
                <a:gd name="connsiteX2" fmla="*/ 1187116 w 1187116"/>
                <a:gd name="connsiteY2" fmla="*/ 264695 h 7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116" h="726977">
                  <a:moveTo>
                    <a:pt x="0" y="0"/>
                  </a:moveTo>
                  <a:cubicBezTo>
                    <a:pt x="137694" y="338889"/>
                    <a:pt x="275389" y="677779"/>
                    <a:pt x="473242" y="721895"/>
                  </a:cubicBezTo>
                  <a:cubicBezTo>
                    <a:pt x="671095" y="766011"/>
                    <a:pt x="929105" y="515353"/>
                    <a:pt x="1187116" y="264695"/>
                  </a:cubicBezTo>
                </a:path>
              </a:pathLst>
            </a:custGeom>
            <a:noFill/>
            <a:ln w="0">
              <a:solidFill>
                <a:srgbClr val="00B0F0"/>
              </a:solidFill>
            </a:ln>
            <a:effectLst>
              <a:glow rad="1024895">
                <a:srgbClr val="00B0F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2E1047-854F-DF42-09C6-5A30732B7F71}"/>
                </a:ext>
              </a:extLst>
            </p:cNvPr>
            <p:cNvSpPr txBox="1"/>
            <p:nvPr/>
          </p:nvSpPr>
          <p:spPr>
            <a:xfrm>
              <a:off x="7796463" y="5678905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hydro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157102A-7213-D06C-08FE-235295AC199B}"/>
                </a:ext>
              </a:extLst>
            </p:cNvPr>
            <p:cNvSpPr txBox="1"/>
            <p:nvPr/>
          </p:nvSpPr>
          <p:spPr>
            <a:xfrm rot="18938679">
              <a:off x="9401124" y="4238534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Remnant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69EA744-4C3D-1DDE-CFCF-A43EFE069C3B}"/>
                </a:ext>
              </a:extLst>
            </p:cNvPr>
            <p:cNvSpPr txBox="1"/>
            <p:nvPr/>
          </p:nvSpPr>
          <p:spPr>
            <a:xfrm rot="2875498">
              <a:off x="5709945" y="4169085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Remnant</a:t>
              </a: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57B316C-574A-B54D-1DF8-060E0AFC3E7A}"/>
              </a:ext>
            </a:extLst>
          </p:cNvPr>
          <p:cNvCxnSpPr>
            <a:cxnSpLocks/>
          </p:cNvCxnSpPr>
          <p:nvPr/>
        </p:nvCxnSpPr>
        <p:spPr>
          <a:xfrm flipH="1" flipV="1">
            <a:off x="6176291" y="5496096"/>
            <a:ext cx="802378" cy="851272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85C65D3-0A2E-122F-CFFD-C355F237A861}"/>
              </a:ext>
            </a:extLst>
          </p:cNvPr>
          <p:cNvCxnSpPr/>
          <p:nvPr/>
        </p:nvCxnSpPr>
        <p:spPr>
          <a:xfrm flipV="1">
            <a:off x="8248765" y="5541344"/>
            <a:ext cx="917469" cy="833793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345DBF1C-DD54-387E-8534-6C5517388EFC}"/>
              </a:ext>
            </a:extLst>
          </p:cNvPr>
          <p:cNvSpPr txBox="1"/>
          <p:nvPr/>
        </p:nvSpPr>
        <p:spPr>
          <a:xfrm>
            <a:off x="3409341" y="6488668"/>
            <a:ext cx="7650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C. Shen and B. </a:t>
            </a:r>
            <a:r>
              <a:rPr lang="en-US" dirty="0" err="1"/>
              <a:t>Schenke</a:t>
            </a:r>
            <a:r>
              <a:rPr lang="en-US" dirty="0"/>
              <a:t>, PRC97 024907 (2018), PRC105, 064905 (2022)</a:t>
            </a:r>
          </a:p>
        </p:txBody>
      </p:sp>
    </p:spTree>
    <p:extLst>
      <p:ext uri="{BB962C8B-B14F-4D97-AF65-F5344CB8AC3E}">
        <p14:creationId xmlns:p14="http://schemas.microsoft.com/office/powerpoint/2010/main" val="2543965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DBE06F-9851-1561-0904-1343C27DE957}"/>
              </a:ext>
            </a:extLst>
          </p:cNvPr>
          <p:cNvSpPr txBox="1"/>
          <p:nvPr/>
        </p:nvSpPr>
        <p:spPr>
          <a:xfrm>
            <a:off x="0" y="6286129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*T. </a:t>
            </a:r>
            <a:r>
              <a:rPr lang="en-US" sz="1400" dirty="0" err="1"/>
              <a:t>Sjostrand</a:t>
            </a:r>
            <a:r>
              <a:rPr lang="en-US" sz="1400" dirty="0"/>
              <a:t>  </a:t>
            </a:r>
            <a:br>
              <a:rPr lang="en-US" sz="1400" dirty="0"/>
            </a:br>
            <a:r>
              <a:rPr lang="en-US" sz="1400" dirty="0" err="1"/>
              <a:t>Phys.Lett.B</a:t>
            </a:r>
            <a:r>
              <a:rPr lang="en-US" sz="1400" dirty="0"/>
              <a:t> 157 (1985) 321.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21F823-026D-BFD2-CA42-7CA19747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X-SCAPE module: I-MATTER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06A1A3-7DD8-F2CE-D6F1-E61863462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1304" y="2342147"/>
            <a:ext cx="3031223" cy="17806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E8425-10E1-8901-085C-14C59673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F9253-BAE9-113D-6EF8-71470491D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725" y="5105400"/>
            <a:ext cx="7536549" cy="175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312FFE-84CE-7C24-E88D-C468E54EA734}"/>
              </a:ext>
            </a:extLst>
          </p:cNvPr>
          <p:cNvSpPr txBox="1"/>
          <p:nvPr/>
        </p:nvSpPr>
        <p:spPr>
          <a:xfrm>
            <a:off x="314464" y="870695"/>
            <a:ext cx="90818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Call Pythia (ISR-FSR-OFF) generate MPI scatterings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Start each </a:t>
            </a:r>
            <a:r>
              <a:rPr lang="en-US" sz="2400" dirty="0" err="1"/>
              <a:t>parton</a:t>
            </a:r>
            <a:r>
              <a:rPr lang="en-US" sz="2400" dirty="0"/>
              <a:t> at Q</a:t>
            </a:r>
            <a:r>
              <a:rPr lang="en-US" sz="2400" baseline="30000" dirty="0"/>
              <a:t>2</a:t>
            </a:r>
            <a:r>
              <a:rPr lang="en-US" sz="2400" dirty="0"/>
              <a:t> = -p</a:t>
            </a:r>
            <a:r>
              <a:rPr lang="en-US" sz="2400" baseline="-25000" dirty="0"/>
              <a:t>T</a:t>
            </a:r>
            <a:r>
              <a:rPr lang="en-US" sz="2400" baseline="30000" dirty="0"/>
              <a:t>2</a:t>
            </a:r>
            <a:r>
              <a:rPr lang="en-US" sz="2400" dirty="0"/>
              <a:t> and evolve up to Q</a:t>
            </a:r>
            <a:r>
              <a:rPr lang="en-US" sz="2400" baseline="30000" dirty="0"/>
              <a:t>2</a:t>
            </a:r>
            <a:r>
              <a:rPr lang="en-US" sz="2400" dirty="0"/>
              <a:t> = -1 GeV</a:t>
            </a:r>
            <a:r>
              <a:rPr lang="en-US" sz="2400" baseline="30000" dirty="0"/>
              <a:t>2</a:t>
            </a:r>
            <a:r>
              <a:rPr lang="en-US" sz="24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 well-established method of generating ISR*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Run Matter backwards in time with  </a:t>
            </a:r>
            <a:r>
              <a:rPr lang="en-US" sz="2400" dirty="0" err="1"/>
              <a:t>i</a:t>
            </a:r>
            <a:r>
              <a:rPr lang="en-US" sz="2400" dirty="0"/>
              <a:t>-MATTER.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Parton energy increases with splits, keep track of position   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Final </a:t>
            </a:r>
            <a:r>
              <a:rPr lang="en-US" sz="2400" dirty="0" err="1"/>
              <a:t>parton</a:t>
            </a:r>
            <a:r>
              <a:rPr lang="en-US" sz="2400" dirty="0"/>
              <a:t> at most negative time is the parent.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E69E2-13C2-8F18-FC57-8D4A367A025B}"/>
              </a:ext>
            </a:extLst>
          </p:cNvPr>
          <p:cNvSpPr txBox="1"/>
          <p:nvPr/>
        </p:nvSpPr>
        <p:spPr>
          <a:xfrm>
            <a:off x="2281394" y="4750432"/>
            <a:ext cx="7394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Framework can handle Initial State-E-loss, current results only include Vacuum shower</a:t>
            </a:r>
          </a:p>
        </p:txBody>
      </p:sp>
    </p:spTree>
    <p:extLst>
      <p:ext uri="{BB962C8B-B14F-4D97-AF65-F5344CB8AC3E}">
        <p14:creationId xmlns:p14="http://schemas.microsoft.com/office/powerpoint/2010/main" val="2956087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4462</TotalTime>
  <Words>745</Words>
  <Application>Microsoft Macintosh PowerPoint</Application>
  <PresentationFormat>Widescreen</PresentationFormat>
  <Paragraphs>141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Palatino Linotype</vt:lpstr>
      <vt:lpstr>SAVOYE LET PLAIN:1.0</vt:lpstr>
      <vt:lpstr>Office Theme</vt:lpstr>
      <vt:lpstr>A multistage framework for studying the evolution of jets and high-pT probes in small collisions systems</vt:lpstr>
      <vt:lpstr>Most of the physics portion of this work is done by </vt:lpstr>
      <vt:lpstr>Outline</vt:lpstr>
      <vt:lpstr>JETSCAPE: a p-p and A-A generator</vt:lpstr>
      <vt:lpstr>JETSCAPE results (only hard sector)</vt:lpstr>
      <vt:lpstr>X-ion collisions with a Statistically and Computationally Advanced Program Envelop (X-SCAPE)</vt:lpstr>
      <vt:lpstr>X-SCAPE framework</vt:lpstr>
      <vt:lpstr>X-SCAPE module: 3D Glauber + MUSIC</vt:lpstr>
      <vt:lpstr>X-SCAPE module: I-MATTER</vt:lpstr>
      <vt:lpstr>Physical Model</vt:lpstr>
      <vt:lpstr>Preliminary results</vt:lpstr>
      <vt:lpstr>Preliminary Results</vt:lpstr>
      <vt:lpstr>Preliminary Results</vt:lpstr>
      <vt:lpstr>Preliminary Results</vt:lpstr>
      <vt:lpstr>Summary and upcoming results</vt:lpstr>
      <vt:lpstr>Thanks to all my collaborators</vt:lpstr>
      <vt:lpstr>More analysis tools in JETSCAPE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multistage framework for studying the evolution of jets and high-pT probes in small collisions systems</dc:title>
  <dc:creator>Abhijit Majumder</dc:creator>
  <cp:lastModifiedBy>Abhijit Majumder</cp:lastModifiedBy>
  <cp:revision>30</cp:revision>
  <dcterms:created xsi:type="dcterms:W3CDTF">2023-03-20T02:38:22Z</dcterms:created>
  <dcterms:modified xsi:type="dcterms:W3CDTF">2023-03-28T14:17:26Z</dcterms:modified>
</cp:coreProperties>
</file>