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4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6" r:id="rId3"/>
  </p:sldMasterIdLst>
  <p:notesMasterIdLst>
    <p:notesMasterId r:id="rId40"/>
  </p:notesMasterIdLst>
  <p:handoutMasterIdLst>
    <p:handoutMasterId r:id="rId41"/>
  </p:handoutMasterIdLst>
  <p:sldIdLst>
    <p:sldId id="559" r:id="rId4"/>
    <p:sldId id="913" r:id="rId5"/>
    <p:sldId id="926" r:id="rId6"/>
    <p:sldId id="915" r:id="rId7"/>
    <p:sldId id="958" r:id="rId8"/>
    <p:sldId id="957" r:id="rId9"/>
    <p:sldId id="951" r:id="rId10"/>
    <p:sldId id="919" r:id="rId11"/>
    <p:sldId id="939" r:id="rId12"/>
    <p:sldId id="920" r:id="rId13"/>
    <p:sldId id="947" r:id="rId14"/>
    <p:sldId id="927" r:id="rId15"/>
    <p:sldId id="946" r:id="rId16"/>
    <p:sldId id="934" r:id="rId17"/>
    <p:sldId id="923" r:id="rId18"/>
    <p:sldId id="928" r:id="rId19"/>
    <p:sldId id="929" r:id="rId20"/>
    <p:sldId id="943" r:id="rId21"/>
    <p:sldId id="922" r:id="rId22"/>
    <p:sldId id="960" r:id="rId23"/>
    <p:sldId id="940" r:id="rId24"/>
    <p:sldId id="935" r:id="rId25"/>
    <p:sldId id="937" r:id="rId26"/>
    <p:sldId id="936" r:id="rId27"/>
    <p:sldId id="932" r:id="rId28"/>
    <p:sldId id="952" r:id="rId29"/>
    <p:sldId id="877" r:id="rId30"/>
    <p:sldId id="878" r:id="rId31"/>
    <p:sldId id="879" r:id="rId32"/>
    <p:sldId id="875" r:id="rId33"/>
    <p:sldId id="933" r:id="rId34"/>
    <p:sldId id="941" r:id="rId35"/>
    <p:sldId id="788" r:id="rId36"/>
    <p:sldId id="789" r:id="rId37"/>
    <p:sldId id="790" r:id="rId38"/>
    <p:sldId id="959" r:id="rId3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  <a:srgbClr val="009644"/>
    <a:srgbClr val="0000CC"/>
    <a:srgbClr val="33CC33"/>
    <a:srgbClr val="FF3300"/>
    <a:srgbClr val="009999"/>
    <a:srgbClr val="CC0066"/>
    <a:srgbClr val="21518B"/>
    <a:srgbClr val="43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58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2763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2763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2ADC1A10-A0D2-4497-8740-B369C87FDF82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2763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2763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BCC88155-D6D4-4B1B-8047-AC3206C160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14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12B44AEB-5FA7-46CB-A811-843E88F2288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F4E7AAE1-7A4E-4667-8665-25617853FF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Cuation</a:t>
            </a:r>
            <a:r>
              <a:rPr lang="fr-FR" baseline="0" dirty="0" smtClean="0"/>
              <a:t> : not exhaustive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923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98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6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6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25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84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8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9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Mention the trick =&gt;</a:t>
            </a:r>
            <a:r>
              <a:rPr lang="fr-FR" baseline="0" dirty="0" smtClean="0"/>
              <a:t> interaction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4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136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5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5D00D75A-409B-4775-9209-21E21254F487}" type="slidenum">
              <a:rPr lang="fr-FR">
                <a:solidFill>
                  <a:prstClr val="black"/>
                </a:solidFill>
                <a:latin typeface="Calibri"/>
              </a:rPr>
              <a:pPr defTabSz="914326">
                <a:defRPr/>
              </a:pPr>
              <a:t>21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377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5D00D75A-409B-4775-9209-21E21254F487}" type="slidenum">
              <a:rPr lang="fr-FR">
                <a:solidFill>
                  <a:prstClr val="black"/>
                </a:solidFill>
                <a:latin typeface="Calibri"/>
              </a:rPr>
              <a:pPr defTabSz="914326">
                <a:defRPr/>
              </a:pPr>
              <a:t>22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095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671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Cite </a:t>
            </a:r>
            <a:r>
              <a:rPr lang="fr-FR" dirty="0" err="1" smtClean="0"/>
              <a:t>Rothkopf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17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3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1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Mention the trick =&gt;</a:t>
            </a:r>
            <a:r>
              <a:rPr lang="fr-FR" baseline="0" dirty="0" smtClean="0"/>
              <a:t> interaction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4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Mention the trick =&gt;</a:t>
            </a:r>
            <a:r>
              <a:rPr lang="fr-FR" baseline="0" dirty="0" smtClean="0"/>
              <a:t> interaction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60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Mention the trick =&gt;</a:t>
            </a:r>
            <a:r>
              <a:rPr lang="fr-FR" baseline="0" dirty="0" smtClean="0"/>
              <a:t> interaction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4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Mettre les taux</a:t>
            </a:r>
            <a:r>
              <a:rPr lang="fr-FR" baseline="0" dirty="0" smtClean="0"/>
              <a:t> de dissociation de Rapp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87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Mention the trick =&gt;</a:t>
            </a:r>
            <a:r>
              <a:rPr lang="fr-FR" baseline="0" dirty="0" smtClean="0"/>
              <a:t> interaction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9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03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6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2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4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24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Mention the trick =&gt;</a:t>
            </a:r>
            <a:r>
              <a:rPr lang="fr-FR" baseline="0" dirty="0" smtClean="0"/>
              <a:t> interaction ; show the RAA(D)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87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02BC-2445-4F2D-85B1-4CA0983FD4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270-61D6-4031-9459-46324ABEF376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D846-0143-4013-9128-78DEA03FCCE4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4A3B-071C-49AE-8443-212FF1CE7859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CDAE9-3078-4F77-B808-56B7A1CA5CE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Lectures Toscana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80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Lectures Toscana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4E324-9A71-4ECF-82B2-40E6BA441A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 hasCustomPrompt="1"/>
          </p:nvPr>
        </p:nvSpPr>
        <p:spPr>
          <a:xfrm>
            <a:off x="3657600" y="6553200"/>
            <a:ext cx="2391508" cy="30480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fr-FR" dirty="0" smtClean="0"/>
              <a:t>Van </a:t>
            </a:r>
            <a:r>
              <a:rPr lang="fr-FR" dirty="0" err="1" smtClean="0"/>
              <a:t>gogh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95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CDAE9-3078-4F77-B808-56B7A1CA5CE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Lectures Toscana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0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Lectures Toscana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4E324-9A71-4ECF-82B2-40E6BA441A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 hasCustomPrompt="1"/>
          </p:nvPr>
        </p:nvSpPr>
        <p:spPr>
          <a:xfrm>
            <a:off x="3657600" y="6553200"/>
            <a:ext cx="2391508" cy="30480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fr-FR" dirty="0" smtClean="0"/>
              <a:t>Van </a:t>
            </a:r>
            <a:r>
              <a:rPr lang="fr-FR" dirty="0" err="1" smtClean="0"/>
              <a:t>gogh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75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Lectures Toscana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EE6C-3DD2-4BFA-AEB0-C82C09FBC2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Heavy quarks production in heavy ions collisions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74B94-BDBE-4DD3-8D9F-7286DB7F238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21169" y="6610350"/>
            <a:ext cx="443132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Heavy quarks production in heavy ions collisions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4E17F0-C6BC-4E2B-8A3D-907C2C31226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1636-4BB2-453C-8B2B-0EFA44F96A66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D92-64FC-4DEC-A910-5B5394E8D713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7191-4B7A-444A-B8A0-6196B0C233CD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97D4-D5BE-484F-99A3-0E31C755A829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79A4-10F1-419F-83B7-D73A191703F5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DF5-B5AE-4FD3-B6BA-F5DBFBA62FB1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8FB6-C1F5-49BC-8585-CE12E320BBD2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C7A8-4D7A-4A04-95ED-EA653DFDB9E2}" type="datetime1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610350"/>
            <a:ext cx="40092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/>
            </a:lvl1pPr>
          </a:lstStyle>
          <a:p>
            <a:r>
              <a:rPr lang="en-US" smtClean="0"/>
              <a:t>Lectures Toscana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77" b="1"/>
            </a:lvl1pPr>
          </a:lstStyle>
          <a:p>
            <a:fld id="{A12CDAE9-3078-4F77-B808-56B7A1CA5CE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610350"/>
            <a:ext cx="40092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/>
            </a:lvl1pPr>
          </a:lstStyle>
          <a:p>
            <a:r>
              <a:rPr lang="en-US" smtClean="0"/>
              <a:t>Lectures Toscana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77" b="1"/>
            </a:lvl1pPr>
          </a:lstStyle>
          <a:p>
            <a:fld id="{A12CDAE9-3078-4F77-B808-56B7A1CA5CE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itchFamily="34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jpe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jpe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tags" Target="../tags/tag32.xml"/><Relationship Id="rId16" Type="http://schemas.openxmlformats.org/officeDocument/2006/relationships/image" Target="../media/image50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45.png"/><Relationship Id="rId5" Type="http://schemas.openxmlformats.org/officeDocument/2006/relationships/tags" Target="../tags/tag35.xml"/><Relationship Id="rId15" Type="http://schemas.openxmlformats.org/officeDocument/2006/relationships/image" Target="../media/image49.png"/><Relationship Id="rId10" Type="http://schemas.openxmlformats.org/officeDocument/2006/relationships/notesSlide" Target="../notesSlides/notesSlide23.xml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.jpeg"/><Relationship Id="rId17" Type="http://schemas.openxmlformats.org/officeDocument/2006/relationships/image" Target="../media/image59.png"/><Relationship Id="rId2" Type="http://schemas.openxmlformats.org/officeDocument/2006/relationships/tags" Target="../tags/tag41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44.xml"/><Relationship Id="rId15" Type="http://schemas.openxmlformats.org/officeDocument/2006/relationships/image" Target="../media/image57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61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53.xml"/><Relationship Id="rId21" Type="http://schemas.openxmlformats.org/officeDocument/2006/relationships/image" Target="../media/image73.png"/><Relationship Id="rId7" Type="http://schemas.openxmlformats.org/officeDocument/2006/relationships/tags" Target="../tags/tag57.xml"/><Relationship Id="rId12" Type="http://schemas.openxmlformats.org/officeDocument/2006/relationships/notesSlide" Target="../notesSlides/notesSlide27.xml"/><Relationship Id="rId17" Type="http://schemas.openxmlformats.org/officeDocument/2006/relationships/image" Target="../media/image69.png"/><Relationship Id="rId2" Type="http://schemas.openxmlformats.org/officeDocument/2006/relationships/tags" Target="../tags/tag52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5.xml"/><Relationship Id="rId15" Type="http://schemas.openxmlformats.org/officeDocument/2006/relationships/image" Target="../media/image67.png"/><Relationship Id="rId10" Type="http://schemas.openxmlformats.org/officeDocument/2006/relationships/tags" Target="../tags/tag60.xml"/><Relationship Id="rId19" Type="http://schemas.openxmlformats.org/officeDocument/2006/relationships/image" Target="../media/image71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66.png"/><Relationship Id="rId2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63.xml"/><Relationship Id="rId7" Type="http://schemas.openxmlformats.org/officeDocument/2006/relationships/image" Target="../media/image7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7.png"/><Relationship Id="rId4" Type="http://schemas.openxmlformats.org/officeDocument/2006/relationships/tags" Target="../tags/tag64.xml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13" Type="http://schemas.openxmlformats.org/officeDocument/2006/relationships/image" Target="../media/image82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1.png"/><Relationship Id="rId2" Type="http://schemas.openxmlformats.org/officeDocument/2006/relationships/tags" Target="../tags/tag66.xml"/><Relationship Id="rId16" Type="http://schemas.openxmlformats.org/officeDocument/2006/relationships/image" Target="../media/image83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80.png"/><Relationship Id="rId5" Type="http://schemas.openxmlformats.org/officeDocument/2006/relationships/tags" Target="../tags/tag69.xml"/><Relationship Id="rId15" Type="http://schemas.openxmlformats.org/officeDocument/2006/relationships/image" Target="../media/image20.png"/><Relationship Id="rId10" Type="http://schemas.openxmlformats.org/officeDocument/2006/relationships/image" Target="../media/image79.png"/><Relationship Id="rId4" Type="http://schemas.openxmlformats.org/officeDocument/2006/relationships/tags" Target="../tags/tag68.xml"/><Relationship Id="rId9" Type="http://schemas.openxmlformats.org/officeDocument/2006/relationships/image" Target="../media/image78.png"/><Relationship Id="rId1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71.png"/><Relationship Id="rId18" Type="http://schemas.openxmlformats.org/officeDocument/2006/relationships/image" Target="../media/image89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8.png"/><Relationship Id="rId17" Type="http://schemas.openxmlformats.org/officeDocument/2006/relationships/image" Target="../media/image88.png"/><Relationship Id="rId2" Type="http://schemas.openxmlformats.org/officeDocument/2006/relationships/tags" Target="../tags/tag74.xml"/><Relationship Id="rId16" Type="http://schemas.openxmlformats.org/officeDocument/2006/relationships/image" Target="../media/image87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67.png"/><Relationship Id="rId5" Type="http://schemas.openxmlformats.org/officeDocument/2006/relationships/tags" Target="../tags/tag77.xml"/><Relationship Id="rId15" Type="http://schemas.openxmlformats.org/officeDocument/2006/relationships/image" Target="../media/image86.png"/><Relationship Id="rId10" Type="http://schemas.openxmlformats.org/officeDocument/2006/relationships/notesSlide" Target="../notesSlides/notesSlide31.xml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93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92.png"/><Relationship Id="rId2" Type="http://schemas.openxmlformats.org/officeDocument/2006/relationships/tags" Target="../tags/tag82.xml"/><Relationship Id="rId16" Type="http://schemas.openxmlformats.org/officeDocument/2006/relationships/image" Target="../media/image95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91.png"/><Relationship Id="rId5" Type="http://schemas.openxmlformats.org/officeDocument/2006/relationships/tags" Target="../tags/tag85.xml"/><Relationship Id="rId15" Type="http://schemas.openxmlformats.org/officeDocument/2006/relationships/image" Target="../media/image94.png"/><Relationship Id="rId10" Type="http://schemas.openxmlformats.org/officeDocument/2006/relationships/image" Target="../media/image90.png"/><Relationship Id="rId4" Type="http://schemas.openxmlformats.org/officeDocument/2006/relationships/tags" Target="../tags/tag84.xml"/><Relationship Id="rId9" Type="http://schemas.openxmlformats.org/officeDocument/2006/relationships/notesSlide" Target="../notesSlides/notesSlide32.xml"/><Relationship Id="rId1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90.xml"/><Relationship Id="rId7" Type="http://schemas.openxmlformats.org/officeDocument/2006/relationships/image" Target="../media/image97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96.png"/><Relationship Id="rId5" Type="http://schemas.openxmlformats.org/officeDocument/2006/relationships/notesSlide" Target="../notesSlides/notesSlide3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93.xml"/><Relationship Id="rId7" Type="http://schemas.openxmlformats.org/officeDocument/2006/relationships/image" Target="../media/image9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96.png"/><Relationship Id="rId5" Type="http://schemas.openxmlformats.org/officeDocument/2006/relationships/notesSlide" Target="../notesSlides/notesSlide3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tags" Target="../tags/tag96.xml"/><Relationship Id="rId7" Type="http://schemas.openxmlformats.org/officeDocument/2006/relationships/notesSlide" Target="../notesSlides/notesSlide35.xml"/><Relationship Id="rId12" Type="http://schemas.openxmlformats.org/officeDocument/2006/relationships/image" Target="../media/image99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0.png"/><Relationship Id="rId5" Type="http://schemas.openxmlformats.org/officeDocument/2006/relationships/tags" Target="../tags/tag98.xml"/><Relationship Id="rId10" Type="http://schemas.openxmlformats.org/officeDocument/2006/relationships/image" Target="../media/image98.png"/><Relationship Id="rId4" Type="http://schemas.openxmlformats.org/officeDocument/2006/relationships/tags" Target="../tags/tag97.xml"/><Relationship Id="rId9" Type="http://schemas.openxmlformats.org/officeDocument/2006/relationships/image" Target="../media/image97.png"/><Relationship Id="rId1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4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12.xml"/><Relationship Id="rId16" Type="http://schemas.openxmlformats.org/officeDocument/2006/relationships/image" Target="../media/image17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2.png"/><Relationship Id="rId5" Type="http://schemas.openxmlformats.org/officeDocument/2006/relationships/tags" Target="../tags/tag15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tags" Target="../tags/tag14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4.xml"/><Relationship Id="rId7" Type="http://schemas.openxmlformats.org/officeDocument/2006/relationships/image" Target="../media/image2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539552" y="2881387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Hard Probes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28</a:t>
            </a:r>
            <a:r>
              <a:rPr lang="en-US" sz="2400" b="1" dirty="0" smtClean="0"/>
              <a:t>th March 2023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arxiv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2206.01308 ; accepte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 for publication in PRC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Joerg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Aichelin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Denys Yen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Arrebato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Villar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Jiaxing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Zhao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1" y="116632"/>
            <a:ext cx="8856985" cy="1077218"/>
          </a:xfrm>
          <a:prstGeom prst="rect">
            <a:avLst/>
          </a:prstGeom>
          <a:noFill/>
          <a:ln>
            <a:solidFill>
              <a:srgbClr val="5C477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/>
              <a:t>A microscopic model of </a:t>
            </a:r>
            <a:r>
              <a:rPr lang="en-US" sz="3200" dirty="0" err="1"/>
              <a:t>charmonia</a:t>
            </a:r>
            <a:r>
              <a:rPr lang="en-US" sz="3200" dirty="0"/>
              <a:t> production in heavy ion collisions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C477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17847" y="1497271"/>
            <a:ext cx="738031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 B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Gossiaux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SUBATECH (NANTES)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4" y="6309320"/>
            <a:ext cx="1460908" cy="48117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547664" y="638568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and Pays de la Loire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6053658"/>
            <a:ext cx="773531" cy="7597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6030773"/>
            <a:ext cx="1261989" cy="80242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266" y="6067790"/>
            <a:ext cx="1278198" cy="7767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55" y="6089636"/>
            <a:ext cx="1886494" cy="7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8328" y="884285"/>
            <a:ext cx="8694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Confining           forces inside the MC evolution ; large impact on the # of close pairs… </a:t>
            </a:r>
            <a:r>
              <a:rPr lang="en-US" sz="2000" b="1" dirty="0" smtClean="0">
                <a:solidFill>
                  <a:srgbClr val="FF0000"/>
                </a:solidFill>
              </a:rPr>
              <a:t>and correlated trajectories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10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Extension of the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Remler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formalism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19" name="Picture 3 2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pic>
        <p:nvPicPr>
          <p:cNvPr id="3" name="Image 2" descr="\documentclass{article}&#10;\usepackage{amsmath}&#10;\pagestyle{empty}&#10;\begin{document}&#10;&#10;$Q\bar{Q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8182"/>
            <a:ext cx="374857" cy="26209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479" y="2013445"/>
            <a:ext cx="3257364" cy="321575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382662" y="4438814"/>
            <a:ext cx="314343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D. </a:t>
            </a:r>
            <a:r>
              <a:rPr lang="fr-FR" sz="1477" dirty="0" err="1"/>
              <a:t>Lafferty</a:t>
            </a:r>
            <a:r>
              <a:rPr lang="fr-FR" sz="1477" dirty="0"/>
              <a:t> and A. </a:t>
            </a:r>
            <a:r>
              <a:rPr lang="fr-FR" sz="1477" dirty="0" err="1"/>
              <a:t>Rothkopf</a:t>
            </a:r>
            <a:r>
              <a:rPr lang="fr-FR" sz="1477" dirty="0"/>
              <a:t>, </a:t>
            </a:r>
          </a:p>
          <a:p>
            <a:r>
              <a:rPr lang="fr-FR" sz="1477" dirty="0"/>
              <a:t>PHYS. REV. D 101, 056010 (2020)</a:t>
            </a:r>
            <a:endParaRPr lang="en-US" sz="1477" dirty="0"/>
          </a:p>
        </p:txBody>
      </p:sp>
      <p:sp>
        <p:nvSpPr>
          <p:cNvPr id="2" name="ZoneTexte 1"/>
          <p:cNvSpPr txBox="1"/>
          <p:nvPr/>
        </p:nvSpPr>
        <p:spPr>
          <a:xfrm>
            <a:off x="4545404" y="1824381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(No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in </a:t>
            </a:r>
            <a:r>
              <a:rPr lang="fr-FR" dirty="0" err="1" smtClean="0"/>
              <a:t>early</a:t>
            </a:r>
            <a:r>
              <a:rPr lang="fr-FR" dirty="0" smtClean="0"/>
              <a:t> applications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dirty="0" err="1" smtClean="0"/>
              <a:t>deuteron</a:t>
            </a:r>
            <a:r>
              <a:rPr lang="fr-FR" dirty="0" smtClean="0"/>
              <a:t> production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AA collisions; </a:t>
            </a:r>
            <a:r>
              <a:rPr lang="fr-FR" dirty="0" err="1" smtClean="0"/>
              <a:t>advocated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negligible</a:t>
            </a:r>
            <a:r>
              <a:rPr lang="fr-FR" dirty="0" smtClean="0"/>
              <a:t>… as </a:t>
            </a:r>
            <a:r>
              <a:rPr lang="fr-FR" dirty="0" err="1" smtClean="0"/>
              <a:t>only</a:t>
            </a:r>
            <a:r>
              <a:rPr lang="fr-FR" dirty="0" smtClean="0"/>
              <a:t> the « hot zone »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contributing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But for </a:t>
            </a:r>
            <a:r>
              <a:rPr lang="fr-FR" dirty="0" err="1" smtClean="0"/>
              <a:t>quarkonia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turns</a:t>
            </a:r>
            <a:r>
              <a:rPr lang="fr-FR" dirty="0" smtClean="0"/>
              <a:t> out not to </a:t>
            </a:r>
            <a:r>
              <a:rPr lang="fr-FR" dirty="0" err="1" smtClean="0"/>
              <a:t>be</a:t>
            </a:r>
            <a:r>
              <a:rPr lang="fr-FR" dirty="0" smtClean="0"/>
              <a:t> the case =&gt; </a:t>
            </a:r>
            <a:r>
              <a:rPr lang="fr-FR" dirty="0" err="1" smtClean="0"/>
              <a:t>need</a:t>
            </a:r>
            <a:r>
              <a:rPr lang="fr-FR" dirty="0" smtClean="0"/>
              <a:t> for in-medium </a:t>
            </a:r>
            <a:r>
              <a:rPr lang="fr-FR" dirty="0" err="1" smtClean="0"/>
              <a:t>potential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9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11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3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layers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of the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numerical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modelling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95652" y="879103"/>
            <a:ext cx="156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Initial state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23885" y="879103"/>
            <a:ext cx="136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evolution</a:t>
            </a:r>
            <a:endParaRPr lang="fr-FR" sz="2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107504" y="1412776"/>
            <a:ext cx="8424936" cy="1049744"/>
            <a:chOff x="107504" y="4855724"/>
            <a:chExt cx="8424936" cy="1049744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1487154" y="4855724"/>
              <a:ext cx="3168352" cy="10497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EPOS initial condition +transverse positions of the NN collisions</a:t>
              </a:r>
              <a:endParaRPr lang="fr-FR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494390" y="4855724"/>
              <a:ext cx="3038050" cy="10497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Fluid</a:t>
              </a:r>
              <a:r>
                <a:rPr lang="fr-FR" dirty="0" smtClean="0"/>
                <a:t> </a:t>
              </a:r>
              <a:r>
                <a:rPr lang="fr-FR" dirty="0" err="1" smtClean="0"/>
                <a:t>dynamics</a:t>
              </a:r>
              <a:endParaRPr lang="fr-FR" dirty="0"/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4894927" y="5236580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07504" y="5236580"/>
              <a:ext cx="12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Background</a:t>
              </a:r>
              <a:endParaRPr lang="fr-FR" dirty="0"/>
            </a:p>
          </p:txBody>
        </p:sp>
      </p:grpSp>
      <p:sp>
        <p:nvSpPr>
          <p:cNvPr id="15" name="Flèche droite 14"/>
          <p:cNvSpPr/>
          <p:nvPr/>
        </p:nvSpPr>
        <p:spPr>
          <a:xfrm rot="5400000" flipV="1">
            <a:off x="3058723" y="2672916"/>
            <a:ext cx="360040" cy="288032"/>
          </a:xfrm>
          <a:prstGeom prst="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5400000" flipV="1">
            <a:off x="6660247" y="2672915"/>
            <a:ext cx="360040" cy="288032"/>
          </a:xfrm>
          <a:prstGeom prst="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103777" y="261869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644"/>
                </a:solidFill>
              </a:rPr>
              <a:t>{T(x),v(x)}</a:t>
            </a:r>
            <a:endParaRPr lang="fr-FR" dirty="0">
              <a:solidFill>
                <a:srgbClr val="009644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07504" y="3196236"/>
            <a:ext cx="8424936" cy="1052122"/>
            <a:chOff x="107504" y="3196236"/>
            <a:chExt cx="8424936" cy="105212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991209" y="3196236"/>
              <a:ext cx="2664295" cy="104974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Initialisation of c-</a:t>
              </a:r>
              <a:r>
                <a:rPr lang="fr-FR" dirty="0" err="1" smtClean="0"/>
                <a:t>cbar</a:t>
              </a:r>
              <a:r>
                <a:rPr lang="fr-FR" dirty="0" smtClean="0"/>
                <a:t> pairs </a:t>
              </a:r>
              <a:r>
                <a:rPr lang="fr-FR" dirty="0" err="1" smtClean="0"/>
                <a:t>according</a:t>
              </a:r>
              <a:r>
                <a:rPr lang="fr-FR" dirty="0" smtClean="0"/>
                <a:t> to FONLL</a:t>
              </a:r>
              <a:r>
                <a:rPr lang="fr-FR" baseline="30000" dirty="0" smtClean="0"/>
                <a:t>2 </a:t>
              </a:r>
              <a:r>
                <a:rPr lang="fr-FR" dirty="0" smtClean="0">
                  <a:sym typeface="Symbol" panose="05050102010706020507" pitchFamily="18" charset="2"/>
                </a:rPr>
                <a:t> EPOS positions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7504" y="3536442"/>
              <a:ext cx="974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HQ </a:t>
              </a:r>
              <a:r>
                <a:rPr lang="fr-FR" dirty="0" err="1" smtClean="0"/>
                <a:t>level</a:t>
              </a:r>
              <a:endParaRPr lang="fr-FR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5423505" y="3198614"/>
              <a:ext cx="3108935" cy="104974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Evolution of HQ </a:t>
              </a:r>
              <a:r>
                <a:rPr lang="fr-FR" dirty="0" err="1" smtClean="0"/>
                <a:t>according</a:t>
              </a:r>
              <a:r>
                <a:rPr lang="fr-FR" dirty="0" smtClean="0"/>
                <a:t> to MC@HQ </a:t>
              </a:r>
              <a:r>
                <a:rPr lang="fr-FR" b="1" dirty="0" smtClean="0"/>
                <a:t>+ c-</a:t>
              </a:r>
              <a:r>
                <a:rPr lang="fr-FR" b="1" dirty="0" err="1" smtClean="0"/>
                <a:t>cbar</a:t>
              </a:r>
              <a:r>
                <a:rPr lang="fr-FR" b="1" dirty="0" smtClean="0"/>
                <a:t> in-medium </a:t>
              </a:r>
              <a:r>
                <a:rPr lang="fr-FR" b="1" dirty="0" err="1" smtClean="0"/>
                <a:t>potential</a:t>
              </a:r>
              <a:endParaRPr lang="fr-FR" b="1" dirty="0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4894927" y="3617742"/>
              <a:ext cx="360040" cy="28803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Flèche droite 23"/>
          <p:cNvSpPr/>
          <p:nvPr/>
        </p:nvSpPr>
        <p:spPr>
          <a:xfrm rot="5400000" flipV="1">
            <a:off x="6660246" y="4461490"/>
            <a:ext cx="360040" cy="288032"/>
          </a:xfrm>
          <a:prstGeom prst="righ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288709" y="4824422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C0099"/>
                </a:solidFill>
              </a:rPr>
              <a:t>Correlated</a:t>
            </a:r>
            <a:r>
              <a:rPr lang="fr-FR" dirty="0" smtClean="0">
                <a:solidFill>
                  <a:srgbClr val="CC0099"/>
                </a:solidFill>
              </a:rPr>
              <a:t> SC </a:t>
            </a:r>
            <a:r>
              <a:rPr lang="fr-FR" dirty="0" err="1" smtClean="0">
                <a:solidFill>
                  <a:srgbClr val="CC0099"/>
                </a:solidFill>
              </a:rPr>
              <a:t>trajectories</a:t>
            </a:r>
            <a:r>
              <a:rPr lang="fr-FR" dirty="0" smtClean="0">
                <a:solidFill>
                  <a:srgbClr val="CC0099"/>
                </a:solidFill>
              </a:rPr>
              <a:t> </a:t>
            </a:r>
            <a:endParaRPr lang="fr-FR" dirty="0">
              <a:solidFill>
                <a:srgbClr val="CC0099"/>
              </a:solidFill>
            </a:endParaRPr>
          </a:p>
        </p:txBody>
      </p:sp>
      <p:pic>
        <p:nvPicPr>
          <p:cNvPr id="31" name="Picture 3 2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1082258" y="5750559"/>
            <a:ext cx="72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C0099"/>
                </a:solidFill>
              </a:rPr>
              <a:t>Complicated</a:t>
            </a:r>
            <a:r>
              <a:rPr lang="fr-FR" dirty="0" smtClean="0">
                <a:solidFill>
                  <a:srgbClr val="CC0099"/>
                </a:solidFill>
              </a:rPr>
              <a:t> </a:t>
            </a:r>
            <a:r>
              <a:rPr lang="fr-FR" dirty="0" err="1" smtClean="0">
                <a:solidFill>
                  <a:srgbClr val="CC0099"/>
                </a:solidFill>
              </a:rPr>
              <a:t>relativistic</a:t>
            </a:r>
            <a:r>
              <a:rPr lang="fr-FR" dirty="0" smtClean="0">
                <a:solidFill>
                  <a:srgbClr val="CC0099"/>
                </a:solidFill>
              </a:rPr>
              <a:t> N-body </a:t>
            </a:r>
            <a:r>
              <a:rPr lang="fr-FR" dirty="0" err="1" smtClean="0">
                <a:solidFill>
                  <a:srgbClr val="CC0099"/>
                </a:solidFill>
              </a:rPr>
              <a:t>problem</a:t>
            </a:r>
            <a:r>
              <a:rPr lang="fr-FR" dirty="0" smtClean="0">
                <a:solidFill>
                  <a:srgbClr val="CC0099"/>
                </a:solidFill>
              </a:rPr>
              <a:t>… </a:t>
            </a:r>
            <a:r>
              <a:rPr lang="fr-FR" dirty="0" err="1" smtClean="0">
                <a:solidFill>
                  <a:srgbClr val="CC0099"/>
                </a:solidFill>
              </a:rPr>
              <a:t>Only</a:t>
            </a:r>
            <a:r>
              <a:rPr lang="fr-FR" dirty="0" smtClean="0">
                <a:solidFill>
                  <a:srgbClr val="CC0099"/>
                </a:solidFill>
              </a:rPr>
              <a:t> stable at « not </a:t>
            </a:r>
            <a:r>
              <a:rPr lang="fr-FR" dirty="0" err="1" smtClean="0">
                <a:solidFill>
                  <a:srgbClr val="CC0099"/>
                </a:solidFill>
              </a:rPr>
              <a:t>too</a:t>
            </a:r>
            <a:r>
              <a:rPr lang="fr-FR" dirty="0" smtClean="0">
                <a:solidFill>
                  <a:srgbClr val="CC0099"/>
                </a:solidFill>
              </a:rPr>
              <a:t> high » </a:t>
            </a:r>
            <a:r>
              <a:rPr lang="fr-FR" dirty="0" err="1" smtClean="0">
                <a:solidFill>
                  <a:srgbClr val="CC0099"/>
                </a:solidFill>
              </a:rPr>
              <a:t>p</a:t>
            </a:r>
            <a:r>
              <a:rPr lang="fr-FR" baseline="-25000" dirty="0" err="1" smtClean="0">
                <a:solidFill>
                  <a:srgbClr val="CC0099"/>
                </a:solidFill>
              </a:rPr>
              <a:t>T</a:t>
            </a:r>
            <a:endParaRPr lang="fr-FR" baseline="-25000" dirty="0">
              <a:solidFill>
                <a:srgbClr val="CC0099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2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12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dynamics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of c-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cbar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correlation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19" name="Picture 3 2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022" y="1012827"/>
            <a:ext cx="6281955" cy="40003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5" y="5229200"/>
            <a:ext cx="813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c-</a:t>
            </a:r>
            <a:r>
              <a:rPr lang="fr-FR" dirty="0" err="1" smtClean="0"/>
              <a:t>cbar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(« pot ON ») leads to a </a:t>
            </a:r>
            <a:r>
              <a:rPr lang="fr-FR" b="1" dirty="0" err="1" smtClean="0"/>
              <a:t>huge</a:t>
            </a:r>
            <a:r>
              <a:rPr lang="fr-FR" b="1" dirty="0" smtClean="0"/>
              <a:t> </a:t>
            </a:r>
            <a:r>
              <a:rPr lang="fr-FR" b="1" dirty="0" err="1" smtClean="0"/>
              <a:t>increase</a:t>
            </a:r>
            <a:r>
              <a:rPr lang="fr-FR" b="1" dirty="0" smtClean="0"/>
              <a:t> of the c-</a:t>
            </a:r>
            <a:r>
              <a:rPr lang="fr-FR" b="1" dirty="0" err="1" smtClean="0"/>
              <a:t>cbar</a:t>
            </a:r>
            <a:r>
              <a:rPr lang="fr-FR" b="1" dirty="0" smtClean="0"/>
              <a:t> </a:t>
            </a:r>
            <a:r>
              <a:rPr lang="fr-FR" b="1" dirty="0" err="1" smtClean="0"/>
              <a:t>probability</a:t>
            </a:r>
            <a:r>
              <a:rPr lang="fr-FR" b="1" dirty="0" smtClean="0"/>
              <a:t> at close distance</a:t>
            </a:r>
            <a:r>
              <a:rPr lang="fr-FR" dirty="0" smtClean="0"/>
              <a:t> at large times (not a 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/>
              <a:t>P</a:t>
            </a:r>
            <a:r>
              <a:rPr lang="fr-FR" dirty="0" smtClean="0"/>
              <a:t>oisson distribution !)…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… 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the collisions </a:t>
            </a:r>
            <a:r>
              <a:rPr lang="fr-FR" dirty="0" err="1" smtClean="0"/>
              <a:t>with</a:t>
            </a:r>
            <a:r>
              <a:rPr lang="fr-FR" dirty="0" smtClean="0"/>
              <a:t> the QGP (« </a:t>
            </a:r>
            <a:r>
              <a:rPr lang="fr-FR" dirty="0" err="1" smtClean="0"/>
              <a:t>coll</a:t>
            </a:r>
            <a:r>
              <a:rPr lang="fr-FR" dirty="0" smtClean="0"/>
              <a:t> ») are </a:t>
            </a:r>
            <a:r>
              <a:rPr lang="fr-FR" dirty="0" err="1" smtClean="0"/>
              <a:t>switched</a:t>
            </a:r>
            <a:r>
              <a:rPr lang="fr-FR" dirty="0" smtClean="0"/>
              <a:t> ON as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7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5" y="2021821"/>
            <a:ext cx="5436096" cy="37076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8328" y="692696"/>
            <a:ext cx="8523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Confining           forces inside the MC evolution ; large impact on the # of close pairs… </a:t>
            </a:r>
            <a:r>
              <a:rPr lang="en-US" sz="2000" b="1" dirty="0" smtClean="0">
                <a:solidFill>
                  <a:srgbClr val="FF0000"/>
                </a:solidFill>
              </a:rPr>
              <a:t>and correlated trajectories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13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Extension of the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Remler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formalism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19" name="Picture 3 2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6480220"/>
            <a:ext cx="1230136" cy="405164"/>
          </a:xfrm>
          <a:prstGeom prst="rect">
            <a:avLst/>
          </a:prstGeom>
          <a:noFill/>
        </p:spPr>
      </p:pic>
      <p:pic>
        <p:nvPicPr>
          <p:cNvPr id="3" name="Image 2" descr="\documentclass{article}&#10;\usepackage{amsmath}&#10;\pagestyle{empty}&#10;\begin{document}&#10;&#10;$Q\bar{Q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374857" cy="26209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46" y="2066239"/>
            <a:ext cx="3257364" cy="321575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08974" y="1542044"/>
            <a:ext cx="314343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D. </a:t>
            </a:r>
            <a:r>
              <a:rPr lang="fr-FR" sz="1477" dirty="0" err="1"/>
              <a:t>Lafferty</a:t>
            </a:r>
            <a:r>
              <a:rPr lang="fr-FR" sz="1477" dirty="0"/>
              <a:t> and A. </a:t>
            </a:r>
            <a:r>
              <a:rPr lang="fr-FR" sz="1477" dirty="0" err="1"/>
              <a:t>Rothkopf</a:t>
            </a:r>
            <a:r>
              <a:rPr lang="fr-FR" sz="1477" dirty="0"/>
              <a:t>, </a:t>
            </a:r>
          </a:p>
          <a:p>
            <a:r>
              <a:rPr lang="fr-FR" sz="1477" dirty="0"/>
              <a:t>PHYS. REV. D 101, 056010 (2020)</a:t>
            </a:r>
            <a:endParaRPr lang="en-US" sz="1477" dirty="0"/>
          </a:p>
        </p:txBody>
      </p:sp>
      <p:sp>
        <p:nvSpPr>
          <p:cNvPr id="24" name="ZoneTexte 23"/>
          <p:cNvSpPr txBox="1"/>
          <p:nvPr/>
        </p:nvSpPr>
        <p:spPr>
          <a:xfrm>
            <a:off x="6307877" y="4248680"/>
            <a:ext cx="1635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</a:rPr>
              <a:t>No c-</a:t>
            </a:r>
            <a:r>
              <a:rPr lang="fr-FR" sz="1600" b="1" dirty="0" err="1" smtClean="0">
                <a:solidFill>
                  <a:srgbClr val="00B0F0"/>
                </a:solidFill>
              </a:rPr>
              <a:t>cbar</a:t>
            </a:r>
            <a:r>
              <a:rPr lang="fr-FR" sz="1600" b="1" dirty="0" smtClean="0">
                <a:solidFill>
                  <a:srgbClr val="00B0F0"/>
                </a:solidFill>
              </a:rPr>
              <a:t> interaction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839491" y="2784627"/>
            <a:ext cx="1125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V vacuum</a:t>
            </a:r>
            <a:endParaRPr lang="fr-FR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41412" y="3282602"/>
            <a:ext cx="1125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6600"/>
                </a:solidFill>
              </a:rPr>
              <a:t>V </a:t>
            </a:r>
            <a:r>
              <a:rPr lang="fr-FR" sz="1600" b="1" dirty="0" err="1" smtClean="0">
                <a:solidFill>
                  <a:srgbClr val="FF6600"/>
                </a:solidFill>
              </a:rPr>
              <a:t>screened</a:t>
            </a:r>
            <a:endParaRPr lang="fr-FR" sz="1600" b="1" dirty="0">
              <a:solidFill>
                <a:srgbClr val="FF6600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7567989" y="3123181"/>
            <a:ext cx="1198199" cy="207825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567989" y="2719845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c-quarks FO 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752410" y="1642350"/>
            <a:ext cx="54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Instantaneous</a:t>
            </a:r>
            <a:r>
              <a:rPr lang="fr-FR" dirty="0"/>
              <a:t> # of Q-</a:t>
            </a:r>
            <a:r>
              <a:rPr lang="fr-FR" dirty="0" err="1"/>
              <a:t>Qbar</a:t>
            </a:r>
            <a:r>
              <a:rPr lang="fr-FR" dirty="0"/>
              <a:t> at (invariant) distance &lt; 1fm</a:t>
            </a:r>
          </a:p>
        </p:txBody>
      </p:sp>
      <p:pic>
        <p:nvPicPr>
          <p:cNvPr id="31" name="Imag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32" y="4065476"/>
            <a:ext cx="1620876" cy="279924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657961" y="362416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Pb-Pb</a:t>
            </a:r>
            <a:endParaRPr lang="fr-FR" dirty="0"/>
          </a:p>
        </p:txBody>
      </p:sp>
      <p:sp>
        <p:nvSpPr>
          <p:cNvPr id="4" name="Flèche courbée vers le bas 3"/>
          <p:cNvSpPr/>
          <p:nvPr/>
        </p:nvSpPr>
        <p:spPr>
          <a:xfrm flipV="1">
            <a:off x="3422459" y="5292133"/>
            <a:ext cx="1008112" cy="426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56871" y="5828491"/>
            <a:ext cx="85236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Extra source of </a:t>
            </a:r>
            <a:r>
              <a:rPr lang="en-US" sz="2000" dirty="0">
                <a:latin typeface="Symbol" panose="05050102010706020507" pitchFamily="18" charset="2"/>
              </a:rPr>
              <a:t>G</a:t>
            </a:r>
            <a:r>
              <a:rPr lang="en-US" sz="2000" dirty="0"/>
              <a:t> due to “local-T” basis evolution with time : </a:t>
            </a:r>
            <a:r>
              <a:rPr lang="en-US" sz="2000" dirty="0" err="1">
                <a:latin typeface="Symbol" panose="05050102010706020507" pitchFamily="18" charset="2"/>
              </a:rPr>
              <a:t>G</a:t>
            </a:r>
            <a:r>
              <a:rPr lang="en-US" sz="2000" baseline="30000" dirty="0" err="1"/>
              <a:t>loc</a:t>
            </a:r>
            <a:endParaRPr lang="en-US" sz="20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Generalization </a:t>
            </a:r>
            <a:r>
              <a:rPr lang="en-US" sz="2000" dirty="0" smtClean="0"/>
              <a:t>to relativistic Wigner density (boosted </a:t>
            </a:r>
            <a:r>
              <a:rPr lang="en-US" sz="2000" dirty="0" err="1" smtClean="0"/>
              <a:t>quarkonium</a:t>
            </a:r>
            <a:r>
              <a:rPr lang="en-US" sz="2000" dirty="0" smtClean="0"/>
              <a:t> states)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1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 2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14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3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layers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of the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numerical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modelling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95652" y="879103"/>
            <a:ext cx="156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Initial state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23885" y="879103"/>
            <a:ext cx="136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evolution</a:t>
            </a:r>
            <a:endParaRPr lang="fr-FR" sz="2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107504" y="1412776"/>
            <a:ext cx="8424936" cy="1049744"/>
            <a:chOff x="107504" y="4855724"/>
            <a:chExt cx="8424936" cy="1049744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1487154" y="4855724"/>
              <a:ext cx="3168352" cy="10497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EPOS initial condition +transverse positions of the NN collisions</a:t>
              </a:r>
              <a:endParaRPr lang="fr-FR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494390" y="4855724"/>
              <a:ext cx="3038050" cy="10497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Fluid</a:t>
              </a:r>
              <a:r>
                <a:rPr lang="fr-FR" dirty="0" smtClean="0"/>
                <a:t> </a:t>
              </a:r>
              <a:r>
                <a:rPr lang="fr-FR" dirty="0" err="1" smtClean="0"/>
                <a:t>dynamics</a:t>
              </a:r>
              <a:endParaRPr lang="fr-FR" dirty="0"/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4894927" y="5236580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07504" y="5236580"/>
              <a:ext cx="12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Background</a:t>
              </a:r>
              <a:endParaRPr lang="fr-FR" dirty="0"/>
            </a:p>
          </p:txBody>
        </p:sp>
      </p:grpSp>
      <p:sp>
        <p:nvSpPr>
          <p:cNvPr id="15" name="Flèche droite 14"/>
          <p:cNvSpPr/>
          <p:nvPr/>
        </p:nvSpPr>
        <p:spPr>
          <a:xfrm rot="5400000" flipV="1">
            <a:off x="3058723" y="2672916"/>
            <a:ext cx="360040" cy="288032"/>
          </a:xfrm>
          <a:prstGeom prst="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5400000" flipV="1">
            <a:off x="6660247" y="2672915"/>
            <a:ext cx="360040" cy="288032"/>
          </a:xfrm>
          <a:prstGeom prst="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103777" y="261869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644"/>
                </a:solidFill>
              </a:rPr>
              <a:t>{T(x),v(x)}</a:t>
            </a:r>
            <a:endParaRPr lang="fr-FR" dirty="0">
              <a:solidFill>
                <a:srgbClr val="009644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07504" y="3196236"/>
            <a:ext cx="8424936" cy="1052122"/>
            <a:chOff x="107504" y="3196236"/>
            <a:chExt cx="8424936" cy="105212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991209" y="3196236"/>
              <a:ext cx="2664295" cy="104974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Initialisation of c-</a:t>
              </a:r>
              <a:r>
                <a:rPr lang="fr-FR" dirty="0" err="1" smtClean="0"/>
                <a:t>cbar</a:t>
              </a:r>
              <a:r>
                <a:rPr lang="fr-FR" dirty="0" smtClean="0"/>
                <a:t> pairs </a:t>
              </a:r>
              <a:r>
                <a:rPr lang="fr-FR" dirty="0" err="1" smtClean="0"/>
                <a:t>according</a:t>
              </a:r>
              <a:r>
                <a:rPr lang="fr-FR" dirty="0" smtClean="0"/>
                <a:t> to FONLL</a:t>
              </a:r>
              <a:r>
                <a:rPr lang="fr-FR" baseline="30000" dirty="0" smtClean="0"/>
                <a:t>2 </a:t>
              </a:r>
              <a:r>
                <a:rPr lang="fr-FR" dirty="0" smtClean="0">
                  <a:sym typeface="Symbol" panose="05050102010706020507" pitchFamily="18" charset="2"/>
                </a:rPr>
                <a:t> EPOS positions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7504" y="3536442"/>
              <a:ext cx="974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HQ </a:t>
              </a:r>
              <a:r>
                <a:rPr lang="fr-FR" dirty="0" err="1" smtClean="0"/>
                <a:t>level</a:t>
              </a:r>
              <a:endParaRPr lang="fr-FR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5423505" y="3198614"/>
              <a:ext cx="3108935" cy="104974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Evolution of HQ </a:t>
              </a:r>
              <a:r>
                <a:rPr lang="fr-FR" dirty="0" err="1" smtClean="0"/>
                <a:t>according</a:t>
              </a:r>
              <a:r>
                <a:rPr lang="fr-FR" dirty="0" smtClean="0"/>
                <a:t> to MC@HQ </a:t>
              </a:r>
              <a:r>
                <a:rPr lang="fr-FR" b="1" dirty="0" smtClean="0"/>
                <a:t>+ c-</a:t>
              </a:r>
              <a:r>
                <a:rPr lang="fr-FR" b="1" dirty="0" err="1" smtClean="0"/>
                <a:t>cbar</a:t>
              </a:r>
              <a:r>
                <a:rPr lang="fr-FR" b="1" dirty="0" smtClean="0"/>
                <a:t> in-medium </a:t>
              </a:r>
              <a:r>
                <a:rPr lang="fr-FR" b="1" dirty="0" err="1" smtClean="0"/>
                <a:t>potential</a:t>
              </a:r>
              <a:endParaRPr lang="fr-FR" b="1" dirty="0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4894927" y="3617742"/>
              <a:ext cx="360040" cy="28803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Flèche droite 23"/>
          <p:cNvSpPr/>
          <p:nvPr/>
        </p:nvSpPr>
        <p:spPr>
          <a:xfrm rot="5400000" flipV="1">
            <a:off x="6660246" y="4461490"/>
            <a:ext cx="360040" cy="288032"/>
          </a:xfrm>
          <a:prstGeom prst="righ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103777" y="4294837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C0099"/>
                </a:solidFill>
              </a:rPr>
              <a:t>Correlated</a:t>
            </a:r>
            <a:r>
              <a:rPr lang="fr-FR" dirty="0" smtClean="0">
                <a:solidFill>
                  <a:srgbClr val="CC0099"/>
                </a:solidFill>
              </a:rPr>
              <a:t> SC </a:t>
            </a:r>
            <a:r>
              <a:rPr lang="fr-FR" dirty="0" err="1" smtClean="0">
                <a:solidFill>
                  <a:srgbClr val="CC0099"/>
                </a:solidFill>
              </a:rPr>
              <a:t>trajectories</a:t>
            </a:r>
            <a:r>
              <a:rPr lang="fr-FR" dirty="0" smtClean="0">
                <a:solidFill>
                  <a:srgbClr val="CC0099"/>
                </a:solidFill>
              </a:rPr>
              <a:t> 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26" name="Flèche droite 25"/>
          <p:cNvSpPr/>
          <p:nvPr/>
        </p:nvSpPr>
        <p:spPr>
          <a:xfrm rot="5400000" flipV="1">
            <a:off x="3539381" y="4493889"/>
            <a:ext cx="360040" cy="288032"/>
          </a:xfrm>
          <a:prstGeom prst="right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76293" y="4968833"/>
            <a:ext cx="8356147" cy="1052455"/>
            <a:chOff x="176293" y="1484784"/>
            <a:chExt cx="8356147" cy="1052455"/>
          </a:xfrm>
        </p:grpSpPr>
        <p:sp>
          <p:nvSpPr>
            <p:cNvPr id="23" name="ZoneTexte 22"/>
            <p:cNvSpPr txBox="1"/>
            <p:nvPr/>
          </p:nvSpPr>
          <p:spPr>
            <a:xfrm>
              <a:off x="176293" y="1686491"/>
              <a:ext cx="2030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Quarkonia</a:t>
              </a:r>
              <a:r>
                <a:rPr lang="fr-FR" dirty="0" smtClean="0"/>
                <a:t> </a:t>
              </a:r>
              <a:r>
                <a:rPr lang="fr-FR" dirty="0" err="1" smtClean="0"/>
                <a:t>level</a:t>
              </a:r>
              <a:endParaRPr lang="fr-FR" dirty="0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2999321" y="1484784"/>
              <a:ext cx="2495069" cy="104974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Initial J/</a:t>
              </a:r>
              <a:r>
                <a:rPr lang="fr-FR" dirty="0" smtClean="0">
                  <a:latin typeface="Symbol" panose="05050102010706020507" pitchFamily="18" charset="2"/>
                </a:rPr>
                <a:t>y</a:t>
              </a:r>
              <a:r>
                <a:rPr lang="fr-FR" dirty="0" smtClean="0"/>
                <a:t>(T) P (t</a:t>
              </a:r>
              <a:r>
                <a:rPr lang="fr-FR" baseline="-25000" dirty="0" smtClean="0"/>
                <a:t>0</a:t>
              </a:r>
              <a:r>
                <a:rPr lang="fr-FR" dirty="0" smtClean="0"/>
                <a:t>) </a:t>
              </a:r>
              <a:r>
                <a:rPr lang="fr-FR" dirty="0" err="1" smtClean="0"/>
                <a:t>when</a:t>
              </a:r>
              <a:r>
                <a:rPr lang="fr-FR" dirty="0" smtClean="0"/>
                <a:t> T(x) &lt; </a:t>
              </a:r>
              <a:r>
                <a:rPr lang="fr-FR" dirty="0" err="1" smtClean="0"/>
                <a:t>T</a:t>
              </a:r>
              <a:r>
                <a:rPr lang="fr-FR" baseline="-25000" dirty="0" err="1" smtClean="0"/>
                <a:t>diss</a:t>
              </a:r>
              <a:endParaRPr lang="fr-FR" baseline="-25000" dirty="0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5652120" y="1858093"/>
              <a:ext cx="360040" cy="2880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6131655" y="1487495"/>
              <a:ext cx="2400785" cy="104974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Evaluation of </a:t>
              </a:r>
              <a:r>
                <a:rPr lang="fr-FR" dirty="0" smtClean="0">
                  <a:latin typeface="Symbol" panose="05050102010706020507" pitchFamily="18" charset="2"/>
                </a:rPr>
                <a:t>G</a:t>
              </a:r>
              <a:r>
                <a:rPr lang="fr-FR" dirty="0" smtClean="0"/>
                <a:t> </a:t>
              </a:r>
              <a:r>
                <a:rPr lang="fr-FR" dirty="0" err="1" smtClean="0"/>
                <a:t>according</a:t>
              </a:r>
              <a:r>
                <a:rPr lang="fr-FR" dirty="0" smtClean="0"/>
                <a:t> to </a:t>
              </a:r>
              <a:r>
                <a:rPr lang="fr-FR" dirty="0" err="1" smtClean="0"/>
                <a:t>improved</a:t>
              </a:r>
              <a:r>
                <a:rPr lang="fr-FR" dirty="0" smtClean="0"/>
                <a:t> </a:t>
              </a:r>
              <a:r>
                <a:rPr lang="fr-FR" dirty="0" err="1" smtClean="0"/>
                <a:t>Remler</a:t>
              </a:r>
              <a:r>
                <a:rPr lang="fr-FR" dirty="0" smtClean="0"/>
                <a:t> + </a:t>
              </a:r>
              <a:r>
                <a:rPr lang="fr-FR" dirty="0" err="1" smtClean="0">
                  <a:latin typeface="Symbol" panose="05050102010706020507" pitchFamily="18" charset="2"/>
                </a:rPr>
                <a:t>G</a:t>
              </a:r>
              <a:r>
                <a:rPr lang="fr-FR" baseline="-25000" dirty="0" err="1" smtClean="0"/>
                <a:t>loc</a:t>
              </a:r>
              <a:r>
                <a:rPr lang="fr-FR" dirty="0" smtClean="0"/>
                <a:t>.</a:t>
              </a:r>
              <a:endParaRPr lang="fr-FR" baseline="-25000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88377" y="6072718"/>
            <a:ext cx="9027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We</a:t>
            </a:r>
            <a:r>
              <a:rPr lang="fr-FR" sz="2000" dirty="0" smtClean="0"/>
              <a:t> do not have J/</a:t>
            </a:r>
            <a:r>
              <a:rPr lang="fr-FR" sz="2000" dirty="0" smtClean="0">
                <a:latin typeface="Symbol" panose="05050102010706020507" pitchFamily="18" charset="2"/>
              </a:rPr>
              <a:t>y</a:t>
            </a:r>
            <a:r>
              <a:rPr lang="fr-FR" sz="2000" dirty="0" smtClean="0"/>
              <a:t> quasi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in </a:t>
            </a:r>
            <a:r>
              <a:rPr lang="fr-FR" sz="2000" dirty="0" err="1" smtClean="0"/>
              <a:t>our</a:t>
            </a:r>
            <a:r>
              <a:rPr lang="fr-FR" sz="2000" dirty="0" smtClean="0"/>
              <a:t> </a:t>
            </a:r>
            <a:r>
              <a:rPr lang="fr-FR" sz="2000" dirty="0" err="1" smtClean="0"/>
              <a:t>approach</a:t>
            </a:r>
            <a:r>
              <a:rPr lang="fr-FR" sz="2000" dirty="0" smtClean="0"/>
              <a:t>, </a:t>
            </a:r>
            <a:r>
              <a:rPr lang="fr-FR" sz="2000" dirty="0" err="1" smtClean="0"/>
              <a:t>just</a:t>
            </a:r>
            <a:r>
              <a:rPr lang="fr-FR" sz="2000" dirty="0" smtClean="0"/>
              <a:t> </a:t>
            </a:r>
            <a:r>
              <a:rPr lang="fr-FR" sz="2000" dirty="0" err="1" smtClean="0"/>
              <a:t>correlated</a:t>
            </a:r>
            <a:r>
              <a:rPr lang="fr-FR" sz="2000" dirty="0" smtClean="0"/>
              <a:t> c-</a:t>
            </a:r>
            <a:r>
              <a:rPr lang="fr-FR" sz="2000" dirty="0" err="1" smtClean="0"/>
              <a:t>cbar</a:t>
            </a:r>
            <a:r>
              <a:rPr lang="fr-FR" sz="2000" dirty="0" smtClean="0"/>
              <a:t> </a:t>
            </a:r>
            <a:r>
              <a:rPr lang="fr-FR" sz="2000" dirty="0" err="1" smtClean="0"/>
              <a:t>trajectories</a:t>
            </a:r>
            <a:endParaRPr lang="fr-FR" sz="2000" dirty="0"/>
          </a:p>
        </p:txBody>
      </p:sp>
      <p:sp>
        <p:nvSpPr>
          <p:cNvPr id="31" name="ZoneTexte 30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2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896752"/>
            <a:ext cx="4392488" cy="3134101"/>
          </a:xfrm>
          <a:prstGeom prst="rect">
            <a:avLst/>
          </a:prstGeom>
        </p:spPr>
      </p:pic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15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701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Results : J/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  <a:ea typeface="+mj-ea"/>
                <a:cs typeface="+mj-cs"/>
              </a:rPr>
              <a:t>y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production vs time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 1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37129" y="4226823"/>
            <a:ext cx="8940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Without</a:t>
            </a:r>
            <a:r>
              <a:rPr lang="fr-FR" sz="2000" dirty="0" smtClean="0"/>
              <a:t> interaction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c and </a:t>
            </a:r>
            <a:r>
              <a:rPr lang="fr-FR" sz="2000" dirty="0" err="1" smtClean="0"/>
              <a:t>cbar</a:t>
            </a:r>
            <a:r>
              <a:rPr lang="fr-FR" sz="2000" dirty="0" smtClean="0"/>
              <a:t>, the collisions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medium manage to destroy the native J/</a:t>
            </a:r>
            <a:r>
              <a:rPr lang="fr-FR" sz="2000" dirty="0" smtClean="0">
                <a:latin typeface="Symbol" panose="05050102010706020507" pitchFamily="18" charset="2"/>
              </a:rPr>
              <a:t>y</a:t>
            </a:r>
            <a:r>
              <a:rPr lang="fr-FR" sz="2000" dirty="0" smtClean="0"/>
              <a:t> (</a:t>
            </a:r>
            <a:r>
              <a:rPr lang="fr-FR" sz="2000" dirty="0" err="1" smtClean="0"/>
              <a:t>left</a:t>
            </a:r>
            <a:r>
              <a:rPr lang="fr-FR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/>
              <a:t>interaction </a:t>
            </a:r>
            <a:r>
              <a:rPr lang="fr-FR" sz="2000" dirty="0" err="1"/>
              <a:t>potential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c and </a:t>
            </a:r>
            <a:r>
              <a:rPr lang="fr-FR" sz="2000" dirty="0" err="1" smtClean="0"/>
              <a:t>cbar</a:t>
            </a:r>
            <a:r>
              <a:rPr lang="fr-FR" sz="2000" dirty="0"/>
              <a:t> </a:t>
            </a:r>
            <a:r>
              <a:rPr lang="fr-FR" sz="2000" dirty="0" smtClean="0"/>
              <a:t>« on », one observes a </a:t>
            </a:r>
            <a:r>
              <a:rPr lang="fr-FR" sz="2000" dirty="0" err="1" smtClean="0"/>
              <a:t>steady</a:t>
            </a:r>
            <a:r>
              <a:rPr lang="fr-FR" sz="2000" dirty="0" smtClean="0"/>
              <a:t> rate of </a:t>
            </a:r>
            <a:r>
              <a:rPr lang="fr-FR" sz="2000" dirty="0"/>
              <a:t>J/</a:t>
            </a:r>
            <a:r>
              <a:rPr lang="fr-FR" sz="2000" dirty="0">
                <a:latin typeface="Symbol" panose="05050102010706020507" pitchFamily="18" charset="2"/>
              </a:rPr>
              <a:t>y </a:t>
            </a:r>
            <a:r>
              <a:rPr lang="fr-FR" sz="2000" dirty="0" smtClean="0">
                <a:latin typeface="Symbol" panose="05050102010706020507" pitchFamily="18" charset="2"/>
              </a:rPr>
              <a:t> </a:t>
            </a:r>
            <a:r>
              <a:rPr lang="fr-FR" sz="2000" dirty="0" err="1" smtClean="0"/>
              <a:t>creation</a:t>
            </a:r>
            <a:r>
              <a:rPr lang="fr-FR" sz="2000" dirty="0" smtClean="0"/>
              <a:t> (</a:t>
            </a:r>
            <a:r>
              <a:rPr lang="fr-FR" sz="2000" dirty="0" err="1" smtClean="0"/>
              <a:t>increase</a:t>
            </a:r>
            <a:r>
              <a:rPr lang="fr-FR" sz="2000" dirty="0" smtClean="0"/>
              <a:t> of </a:t>
            </a:r>
            <a:r>
              <a:rPr lang="fr-FR" sz="2000" dirty="0" err="1" smtClean="0">
                <a:latin typeface="Symbol" panose="05050102010706020507" pitchFamily="18" charset="2"/>
              </a:rPr>
              <a:t>G</a:t>
            </a:r>
            <a:r>
              <a:rPr lang="fr-FR" sz="2000" baseline="30000" dirty="0" err="1" smtClean="0"/>
              <a:t>col</a:t>
            </a:r>
            <a:r>
              <a:rPr lang="fr-FR" sz="2000" dirty="0" smtClean="0"/>
              <a:t>, </a:t>
            </a:r>
            <a:r>
              <a:rPr lang="fr-FR" sz="2000" dirty="0" err="1" smtClean="0"/>
              <a:t>increase</a:t>
            </a:r>
            <a:r>
              <a:rPr lang="fr-FR" sz="2000" dirty="0" smtClean="0"/>
              <a:t> of </a:t>
            </a:r>
            <a:r>
              <a:rPr lang="fr-FR" sz="2000" dirty="0" err="1" smtClean="0">
                <a:latin typeface="Symbol" panose="05050102010706020507" pitchFamily="18" charset="2"/>
              </a:rPr>
              <a:t>G</a:t>
            </a:r>
            <a:r>
              <a:rPr lang="fr-FR" sz="2000" baseline="30000" dirty="0" err="1" smtClean="0"/>
              <a:t>local</a:t>
            </a:r>
            <a:r>
              <a:rPr lang="fr-FR" sz="2000" dirty="0" smtClean="0"/>
              <a:t>)… No </a:t>
            </a:r>
            <a:r>
              <a:rPr lang="fr-FR" sz="2000" dirty="0" err="1" smtClean="0"/>
              <a:t>adiabaticity</a:t>
            </a:r>
            <a:r>
              <a:rPr lang="fr-FR" sz="2000" dirty="0" smtClean="0"/>
              <a:t>, but </a:t>
            </a:r>
            <a:r>
              <a:rPr lang="fr-FR" sz="2000" b="1" dirty="0" smtClean="0">
                <a:solidFill>
                  <a:srgbClr val="CC0099"/>
                </a:solidFill>
              </a:rPr>
              <a:t>no </a:t>
            </a:r>
            <a:r>
              <a:rPr lang="fr-FR" sz="2000" b="1" dirty="0" err="1" smtClean="0">
                <a:solidFill>
                  <a:srgbClr val="CC0099"/>
                </a:solidFill>
              </a:rPr>
              <a:t>instantaneous</a:t>
            </a:r>
            <a:r>
              <a:rPr lang="fr-FR" sz="2000" b="1" dirty="0" smtClean="0">
                <a:solidFill>
                  <a:srgbClr val="CC0099"/>
                </a:solidFill>
              </a:rPr>
              <a:t> formation</a:t>
            </a:r>
            <a:r>
              <a:rPr lang="fr-FR" sz="2000" dirty="0" smtClean="0"/>
              <a:t> </a:t>
            </a:r>
            <a:r>
              <a:rPr lang="fr-FR" sz="2000" dirty="0" err="1" smtClean="0"/>
              <a:t>either</a:t>
            </a:r>
            <a:r>
              <a:rPr lang="fr-FR" sz="2000" dirty="0" smtClean="0"/>
              <a:t>.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91" y="1295995"/>
            <a:ext cx="727718" cy="2362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741" y="908720"/>
            <a:ext cx="4364291" cy="3076333"/>
          </a:xfrm>
          <a:prstGeom prst="rect">
            <a:avLst/>
          </a:prstGeom>
        </p:spPr>
      </p:pic>
      <p:pic>
        <p:nvPicPr>
          <p:cNvPr id="2" name="Image 1" descr="\documentclass{article}&#10;\usepackage{amsmath}&#10;\pagestyle{empty}&#10;\begin{document}&#10;&#10;$V_{c\bar c}\; {\rm off }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81695"/>
            <a:ext cx="756260" cy="243618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475656" y="1844824"/>
            <a:ext cx="360040" cy="864096"/>
          </a:xfrm>
          <a:prstGeom prst="round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0" y="677580"/>
            <a:ext cx="1374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CC33"/>
                </a:solidFill>
              </a:rPr>
              <a:t>Delayed initial production as T&gt;</a:t>
            </a:r>
            <a:r>
              <a:rPr lang="en-US" sz="1600" dirty="0" err="1" smtClean="0">
                <a:solidFill>
                  <a:srgbClr val="33CC33"/>
                </a:solidFill>
              </a:rPr>
              <a:t>T</a:t>
            </a:r>
            <a:r>
              <a:rPr lang="en-US" sz="1600" baseline="-25000" dirty="0" err="1" smtClean="0">
                <a:solidFill>
                  <a:srgbClr val="33CC33"/>
                </a:solidFill>
              </a:rPr>
              <a:t>melt</a:t>
            </a:r>
            <a:r>
              <a:rPr lang="en-US" sz="1600" baseline="-25000" dirty="0" smtClean="0">
                <a:solidFill>
                  <a:srgbClr val="33CC33"/>
                </a:solidFill>
              </a:rPr>
              <a:t> </a:t>
            </a:r>
            <a:r>
              <a:rPr lang="en-US" sz="1600" dirty="0" smtClean="0">
                <a:solidFill>
                  <a:srgbClr val="33CC33"/>
                </a:solidFill>
              </a:rPr>
              <a:t>in a large volume</a:t>
            </a:r>
            <a:endParaRPr lang="en-US" sz="1600" baseline="-25000" dirty="0">
              <a:solidFill>
                <a:srgbClr val="33CC33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115616" y="1295995"/>
            <a:ext cx="504056" cy="458803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6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16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701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Results : J/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  <a:ea typeface="+mj-ea"/>
                <a:cs typeface="+mj-cs"/>
              </a:rPr>
              <a:t>y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production vs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3600" b="1" baseline="-25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endParaRPr lang="en-US" sz="3600" b="1" baseline="-25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 1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01" y="884104"/>
            <a:ext cx="4308918" cy="30690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32041" y="1152036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Equivalent pp production </a:t>
            </a:r>
            <a:r>
              <a:rPr lang="fr-FR" dirty="0" smtClean="0"/>
              <a:t>(the </a:t>
            </a:r>
            <a:r>
              <a:rPr lang="fr-FR" dirty="0" err="1" smtClean="0"/>
              <a:t>denominator</a:t>
            </a:r>
            <a:r>
              <a:rPr lang="fr-FR" dirty="0" smtClean="0"/>
              <a:t> of the R</a:t>
            </a:r>
            <a:r>
              <a:rPr lang="fr-FR" baseline="-25000" dirty="0" smtClean="0"/>
              <a:t>AA</a:t>
            </a:r>
            <a:r>
              <a:rPr lang="fr-FR" dirty="0" smtClean="0"/>
              <a:t>) : c-</a:t>
            </a:r>
            <a:r>
              <a:rPr lang="fr-FR" dirty="0" err="1" smtClean="0"/>
              <a:t>cbar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FONLL</a:t>
            </a:r>
            <a:r>
              <a:rPr lang="fr-FR" baseline="30000" dirty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coalescence </a:t>
            </a:r>
            <a:r>
              <a:rPr lang="fr-FR" dirty="0" err="1" smtClean="0"/>
              <a:t>with</a:t>
            </a:r>
            <a:r>
              <a:rPr lang="fr-FR" dirty="0" smtClean="0"/>
              <a:t> the Wigner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 </a:t>
            </a:r>
            <a:r>
              <a:rPr lang="fr-FR" dirty="0" err="1" smtClean="0"/>
              <a:t>feed</a:t>
            </a:r>
            <a:r>
              <a:rPr lang="fr-FR" dirty="0" smtClean="0"/>
              <a:t>-down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states (to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Acceptable for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&lt; 5 </a:t>
            </a:r>
            <a:r>
              <a:rPr lang="fr-FR" dirty="0" err="1" smtClean="0"/>
              <a:t>GeV</a:t>
            </a:r>
            <a:r>
              <a:rPr lang="fr-FR" dirty="0" smtClean="0"/>
              <a:t>/c, but </a:t>
            </a:r>
            <a:r>
              <a:rPr lang="fr-FR" dirty="0" err="1" smtClean="0"/>
              <a:t>deviations</a:t>
            </a:r>
            <a:r>
              <a:rPr lang="fr-FR" dirty="0" smtClean="0"/>
              <a:t> for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 </a:t>
            </a:r>
            <a:r>
              <a:rPr lang="fr-FR" dirty="0" err="1" smtClean="0"/>
              <a:t>investigate</a:t>
            </a:r>
            <a:r>
              <a:rPr lang="fr-FR" dirty="0" smtClean="0"/>
              <a:t> : more </a:t>
            </a:r>
            <a:r>
              <a:rPr lang="fr-FR" dirty="0" err="1" smtClean="0"/>
              <a:t>appropriate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 for c-</a:t>
            </a:r>
            <a:r>
              <a:rPr lang="fr-FR" dirty="0" err="1" smtClean="0"/>
              <a:t>cbar</a:t>
            </a:r>
            <a:r>
              <a:rPr lang="fr-FR" dirty="0" smtClean="0"/>
              <a:t> production, </a:t>
            </a:r>
            <a:r>
              <a:rPr lang="fr-FR" dirty="0" err="1" smtClean="0"/>
              <a:t>including</a:t>
            </a:r>
            <a:r>
              <a:rPr lang="fr-FR" dirty="0" smtClean="0"/>
              <a:t> c-</a:t>
            </a:r>
            <a:r>
              <a:rPr lang="fr-FR" dirty="0" err="1" smtClean="0"/>
              <a:t>cbar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9644"/>
                </a:solidFill>
              </a:rPr>
              <a:t>EPOS4</a:t>
            </a:r>
            <a:endParaRPr lang="fr-FR" dirty="0" smtClean="0">
              <a:solidFill>
                <a:srgbClr val="009644"/>
              </a:solidFill>
            </a:endParaRPr>
          </a:p>
          <a:p>
            <a:endParaRPr lang="fr-FR" baseline="30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886914"/>
            <a:ext cx="4104456" cy="2888321"/>
          </a:xfrm>
          <a:prstGeom prst="rect">
            <a:avLst/>
          </a:prstGeom>
        </p:spPr>
      </p:pic>
      <p:sp>
        <p:nvSpPr>
          <p:cNvPr id="2" name="Flèche courbée vers le bas 1"/>
          <p:cNvSpPr/>
          <p:nvPr/>
        </p:nvSpPr>
        <p:spPr>
          <a:xfrm rot="5400000">
            <a:off x="8172400" y="4092391"/>
            <a:ext cx="792088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308" y="1166035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0%-20%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0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951" y="764704"/>
            <a:ext cx="4142681" cy="3269328"/>
          </a:xfrm>
          <a:prstGeom prst="rect">
            <a:avLst/>
          </a:prstGeom>
        </p:spPr>
      </p:pic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17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701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Results : J/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  <a:ea typeface="+mj-ea"/>
                <a:cs typeface="+mj-cs"/>
              </a:rPr>
              <a:t>y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production vs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3600" b="1" baseline="-25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endParaRPr lang="en-US" sz="3600" b="1" baseline="-250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 1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3906503" cy="28150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92" y="3818916"/>
            <a:ext cx="3961324" cy="285044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17520" y="3765808"/>
            <a:ext cx="43189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Dynamical</a:t>
            </a:r>
            <a:r>
              <a:rPr lang="fr-FR" dirty="0" smtClean="0"/>
              <a:t> </a:t>
            </a:r>
            <a:r>
              <a:rPr lang="fr-FR" dirty="0" err="1" smtClean="0"/>
              <a:t>recombination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effective at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endParaRPr lang="fr-FR" baseline="-25000" dirty="0" smtClean="0"/>
          </a:p>
          <a:p>
            <a:endParaRPr lang="fr-FR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At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missing</a:t>
            </a:r>
            <a:r>
              <a:rPr lang="fr-FR" dirty="0" smtClean="0"/>
              <a:t> 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 as </a:t>
            </a:r>
            <a:r>
              <a:rPr lang="fr-FR" dirty="0" err="1" smtClean="0"/>
              <a:t>compared</a:t>
            </a:r>
            <a:r>
              <a:rPr lang="fr-FR" dirty="0" smtClean="0"/>
              <a:t> to the </a:t>
            </a:r>
            <a:r>
              <a:rPr lang="fr-FR" dirty="0" err="1" smtClean="0"/>
              <a:t>experimental</a:t>
            </a:r>
            <a:r>
              <a:rPr lang="fr-FR" dirty="0" smtClean="0"/>
              <a:t>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Several</a:t>
            </a:r>
            <a:r>
              <a:rPr lang="fr-FR" dirty="0" smtClean="0"/>
              <a:t> possible </a:t>
            </a:r>
            <a:r>
              <a:rPr lang="fr-FR" dirty="0" err="1" smtClean="0"/>
              <a:t>reasons</a:t>
            </a:r>
            <a:r>
              <a:rPr lang="fr-FR" dirty="0" smtClean="0"/>
              <a:t>, </a:t>
            </a:r>
            <a:r>
              <a:rPr lang="fr-FR" dirty="0" err="1" smtClean="0"/>
              <a:t>under</a:t>
            </a:r>
            <a:r>
              <a:rPr lang="fr-FR" dirty="0" smtClean="0"/>
              <a:t> investigation</a:t>
            </a:r>
            <a:r>
              <a:rPr lang="fr-FR" dirty="0"/>
              <a:t>:</a:t>
            </a:r>
            <a:endParaRPr lang="fr-FR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in </a:t>
            </a:r>
            <a:r>
              <a:rPr lang="fr-FR" dirty="0" err="1" smtClean="0"/>
              <a:t>terms</a:t>
            </a:r>
            <a:r>
              <a:rPr lang="fr-FR" dirty="0" smtClean="0"/>
              <a:t> of transport model : « primordial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suppressed</a:t>
            </a:r>
            <a:r>
              <a:rPr lang="fr-FR" dirty="0" smtClean="0"/>
              <a:t> »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lack</a:t>
            </a:r>
            <a:r>
              <a:rPr lang="fr-FR" dirty="0" smtClean="0"/>
              <a:t> of c-</a:t>
            </a:r>
            <a:r>
              <a:rPr lang="fr-FR" dirty="0" err="1" smtClean="0"/>
              <a:t>cbar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 in the IS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…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2987824" y="4509120"/>
            <a:ext cx="72008" cy="216024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485273" y="4630691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0000CC"/>
                </a:solidFill>
              </a:rPr>
              <a:t>From</a:t>
            </a:r>
            <a:r>
              <a:rPr lang="fr-FR" sz="1400" dirty="0" smtClean="0">
                <a:solidFill>
                  <a:srgbClr val="0000CC"/>
                </a:solidFill>
              </a:rPr>
              <a:t> the </a:t>
            </a:r>
            <a:r>
              <a:rPr lang="fr-FR" sz="1400" dirty="0" err="1" smtClean="0">
                <a:solidFill>
                  <a:srgbClr val="0000CC"/>
                </a:solidFill>
              </a:rPr>
              <a:t>same</a:t>
            </a:r>
            <a:r>
              <a:rPr lang="fr-FR" sz="1400" dirty="0" smtClean="0">
                <a:solidFill>
                  <a:srgbClr val="0000CC"/>
                </a:solidFill>
              </a:rPr>
              <a:t> NN collision, best proxy to « primordial »</a:t>
            </a:r>
            <a:endParaRPr lang="fr-FR" sz="1400" dirty="0">
              <a:solidFill>
                <a:srgbClr val="0000C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00644" y="140977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0%-20%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5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18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</a:t>
            </a:r>
            <a:r>
              <a:rPr lang="fr-FR" sz="36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AA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vs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r>
              <a:rPr lang="fr-FR" sz="3600" b="1" baseline="-25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</a:t>
            </a:r>
            <a:endParaRPr kumimoji="0" lang="fr-FR" sz="36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34" y="887626"/>
            <a:ext cx="4608512" cy="348311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 flipV="1">
            <a:off x="5292080" y="2303911"/>
            <a:ext cx="576064" cy="1073709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52090" y="1209549"/>
            <a:ext cx="41318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Caveat</a:t>
            </a:r>
            <a:r>
              <a:rPr lang="en-US" sz="2000" dirty="0" smtClean="0"/>
              <a:t> : too crude modelling  of the </a:t>
            </a:r>
            <a:r>
              <a:rPr lang="en-US" sz="2000" dirty="0" err="1" smtClean="0"/>
              <a:t>thermalization</a:t>
            </a:r>
            <a:r>
              <a:rPr lang="en-US" sz="2000" dirty="0" smtClean="0"/>
              <a:t> in the bulk… assumed to happen after 0.35 </a:t>
            </a:r>
            <a:r>
              <a:rPr lang="en-US" sz="2000" dirty="0" err="1" smtClean="0"/>
              <a:t>fm</a:t>
            </a:r>
            <a:r>
              <a:rPr lang="en-US" sz="2000" dirty="0" smtClean="0"/>
              <a:t>/c independent of the centrality </a:t>
            </a:r>
          </a:p>
          <a:p>
            <a:endParaRPr lang="en-US" sz="800" dirty="0"/>
          </a:p>
          <a:p>
            <a:r>
              <a:rPr lang="en-US" sz="2000" dirty="0" smtClean="0"/>
              <a:t>=&gt; c and </a:t>
            </a:r>
            <a:r>
              <a:rPr lang="en-US" sz="2000" dirty="0" err="1" smtClean="0"/>
              <a:t>cbar</a:t>
            </a:r>
            <a:r>
              <a:rPr lang="en-US" sz="2000" dirty="0" smtClean="0"/>
              <a:t> created at t</a:t>
            </a:r>
            <a:r>
              <a:rPr lang="en-US" sz="2000" dirty="0" smtClean="0">
                <a:sym typeface="Symbol" panose="05050102010706020507" pitchFamily="18" charset="2"/>
              </a:rPr>
              <a:t>0 have the time to diffuse away =&gt; reduction of the production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283968" y="2924944"/>
            <a:ext cx="936104" cy="48138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3933056"/>
            <a:ext cx="4429543" cy="287034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711717" y="5146053"/>
            <a:ext cx="23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Corona, </a:t>
            </a:r>
            <a:r>
              <a:rPr lang="en-US" dirty="0" err="1" smtClean="0">
                <a:solidFill>
                  <a:srgbClr val="FFC000"/>
                </a:solidFill>
              </a:rPr>
              <a:t>q</a:t>
            </a:r>
            <a:r>
              <a:rPr lang="en-US" baseline="-25000" dirty="0" err="1" smtClean="0">
                <a:solidFill>
                  <a:srgbClr val="FFC000"/>
                </a:solidFill>
              </a:rPr>
              <a:t>corona</a:t>
            </a:r>
            <a:r>
              <a:rPr lang="en-US" dirty="0" smtClean="0">
                <a:solidFill>
                  <a:srgbClr val="FFC000"/>
                </a:solidFill>
              </a:rPr>
              <a:t>=1.6 </a:t>
            </a:r>
            <a:r>
              <a:rPr lang="en-US" dirty="0" smtClean="0">
                <a:solidFill>
                  <a:srgbClr val="FFC000"/>
                </a:solidFill>
              </a:rPr>
              <a:t>GeV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43089" y="3952265"/>
            <a:ext cx="22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corona</a:t>
            </a:r>
            <a:r>
              <a:rPr lang="en-US" dirty="0" smtClean="0"/>
              <a:t>=1</a:t>
            </a:r>
            <a:r>
              <a:rPr lang="en-US" dirty="0" smtClean="0"/>
              <a:t>. GeV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395536" y="5366520"/>
            <a:ext cx="23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Corona, </a:t>
            </a:r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corona</a:t>
            </a:r>
            <a:r>
              <a:rPr lang="en-US" dirty="0" smtClean="0">
                <a:solidFill>
                  <a:srgbClr val="FF0000"/>
                </a:solidFill>
              </a:rPr>
              <a:t>=1.2 </a:t>
            </a:r>
            <a:r>
              <a:rPr lang="en-US" dirty="0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70580" y="4280912"/>
            <a:ext cx="44939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One possible solution</a:t>
            </a:r>
            <a:r>
              <a:rPr lang="en-US" sz="2000" dirty="0" smtClean="0"/>
              <a:t> : core – corona model for c-quarks : c-quarks with momentum transfer &lt;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corona</a:t>
            </a:r>
            <a:r>
              <a:rPr lang="en-US" sz="2000" dirty="0" smtClean="0"/>
              <a:t> are considered to combine -&gt; </a:t>
            </a:r>
            <a:r>
              <a:rPr lang="en-US" sz="2000" dirty="0" err="1" smtClean="0"/>
              <a:t>quarkoni</a:t>
            </a:r>
            <a:r>
              <a:rPr lang="en-US" sz="2000" dirty="0" err="1" smtClean="0"/>
              <a:t>a</a:t>
            </a:r>
            <a:r>
              <a:rPr lang="en-US" sz="2000" dirty="0" smtClean="0"/>
              <a:t> as in vacuum…</a:t>
            </a:r>
          </a:p>
          <a:p>
            <a:endParaRPr lang="en-US" sz="2000" dirty="0"/>
          </a:p>
          <a:p>
            <a:r>
              <a:rPr lang="en-US" sz="2000" dirty="0" smtClean="0"/>
              <a:t>Optimal value :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228184" y="6156012"/>
            <a:ext cx="23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Corona, </a:t>
            </a:r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corona</a:t>
            </a:r>
            <a:r>
              <a:rPr lang="en-US" dirty="0" smtClean="0">
                <a:solidFill>
                  <a:srgbClr val="FF0000"/>
                </a:solidFill>
              </a:rPr>
              <a:t>=1.2 </a:t>
            </a:r>
            <a:r>
              <a:rPr lang="en-US" dirty="0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9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19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701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Results :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J/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y</a:t>
            </a:r>
            <a:r>
              <a:rPr lang="en-US" sz="3600" b="1" baseline="-250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36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endParaRPr lang="en-US" sz="3600" b="1" baseline="-25000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967" y="4616616"/>
            <a:ext cx="88780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 err="1" smtClean="0"/>
              <a:t>excess</a:t>
            </a:r>
            <a:r>
              <a:rPr lang="fr-FR" sz="2000" dirty="0" smtClean="0"/>
              <a:t> as </a:t>
            </a:r>
            <a:r>
              <a:rPr lang="fr-FR" sz="2000" dirty="0" err="1" smtClean="0"/>
              <a:t>compared</a:t>
            </a:r>
            <a:r>
              <a:rPr lang="fr-FR" sz="2000" dirty="0" smtClean="0"/>
              <a:t> to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data (</a:t>
            </a:r>
            <a:r>
              <a:rPr lang="fr-FR" sz="2000" b="1" dirty="0" err="1" smtClean="0"/>
              <a:t>late</a:t>
            </a:r>
            <a:r>
              <a:rPr lang="fr-FR" sz="2000" b="1" dirty="0" smtClean="0"/>
              <a:t> formation </a:t>
            </a:r>
            <a:r>
              <a:rPr lang="fr-FR" sz="2000" dirty="0" smtClean="0"/>
              <a:t>of the J/</a:t>
            </a:r>
            <a:r>
              <a:rPr lang="fr-FR" sz="2000" dirty="0" smtClean="0">
                <a:latin typeface="Symbol" panose="05050102010706020507" pitchFamily="18" charset="2"/>
              </a:rPr>
              <a:t>y</a:t>
            </a:r>
            <a:r>
              <a:rPr lang="fr-FR" sz="2000" dirty="0" smtClean="0"/>
              <a:t> due to binding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 </a:t>
            </a:r>
            <a:r>
              <a:rPr lang="fr-FR" sz="2000" dirty="0" err="1" smtClean="0"/>
              <a:t>under</a:t>
            </a:r>
            <a:r>
              <a:rPr lang="fr-FR" sz="2000" dirty="0" smtClean="0"/>
              <a:t> </a:t>
            </a:r>
            <a:r>
              <a:rPr lang="fr-FR" sz="2000" dirty="0" err="1" smtClean="0"/>
              <a:t>restoration</a:t>
            </a:r>
            <a:r>
              <a:rPr lang="fr-FR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Without</a:t>
            </a:r>
            <a:r>
              <a:rPr lang="fr-FR" sz="2000" dirty="0" smtClean="0"/>
              <a:t> corona, </a:t>
            </a:r>
            <a:r>
              <a:rPr lang="fr-FR" sz="2000" dirty="0"/>
              <a:t>t</a:t>
            </a:r>
            <a:r>
              <a:rPr lang="fr-FR" sz="2000" dirty="0" smtClean="0"/>
              <a:t>he </a:t>
            </a:r>
            <a:r>
              <a:rPr lang="fr-FR" sz="2000" dirty="0" smtClean="0"/>
              <a:t>« diagonal » contribution shows no </a:t>
            </a:r>
            <a:r>
              <a:rPr lang="fr-FR" sz="2000" dirty="0" err="1" smtClean="0"/>
              <a:t>difference</a:t>
            </a:r>
            <a:r>
              <a:rPr lang="fr-FR" sz="2000" dirty="0" smtClean="0"/>
              <a:t> </a:t>
            </a:r>
            <a:r>
              <a:rPr lang="fr-FR" sz="2000" dirty="0" err="1" smtClean="0"/>
              <a:t>wrt</a:t>
            </a:r>
            <a:r>
              <a:rPr lang="fr-FR" sz="2000" dirty="0" smtClean="0"/>
              <a:t> the full production, </a:t>
            </a:r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bit </a:t>
            </a:r>
            <a:r>
              <a:rPr lang="fr-FR" sz="2000" dirty="0" err="1" smtClean="0"/>
              <a:t>conter-intuitive</a:t>
            </a: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Corona has large effect on v2, even with moderate </a:t>
            </a:r>
            <a:r>
              <a:rPr lang="en-US" sz="2000" dirty="0" err="1"/>
              <a:t>q</a:t>
            </a:r>
            <a:r>
              <a:rPr lang="en-US" sz="2000" baseline="-25000" dirty="0" err="1"/>
              <a:t>thresh</a:t>
            </a:r>
            <a:r>
              <a:rPr lang="en-US" sz="2000" dirty="0"/>
              <a:t>. As the corona mostly affects the diagonal part, one recovers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800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1043608" y="927398"/>
            <a:ext cx="5502606" cy="3653730"/>
            <a:chOff x="1733690" y="999406"/>
            <a:chExt cx="5502606" cy="365373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690" y="999406"/>
              <a:ext cx="5502606" cy="36537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843808" y="3735710"/>
              <a:ext cx="144016" cy="1788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10863" y="3556899"/>
              <a:ext cx="144016" cy="1788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83968" y="3307196"/>
              <a:ext cx="144016" cy="1788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48064" y="3159646"/>
              <a:ext cx="144016" cy="1788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0152" y="3159646"/>
              <a:ext cx="144016" cy="1788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32240" y="3231654"/>
              <a:ext cx="144016" cy="1788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27784" y="2116739"/>
              <a:ext cx="144016" cy="1788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890047" y="2021478"/>
              <a:ext cx="1911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ALICE (2.5 &lt; y &lt; 4 )</a:t>
              </a:r>
              <a:endParaRPr lang="fr-FR" dirty="0"/>
            </a:p>
          </p:txBody>
        </p:sp>
      </p:grpSp>
      <p:sp>
        <p:nvSpPr>
          <p:cNvPr id="5" name="Flèche courbée vers la droite 4"/>
          <p:cNvSpPr/>
          <p:nvPr/>
        </p:nvSpPr>
        <p:spPr>
          <a:xfrm flipH="1">
            <a:off x="6794884" y="1231814"/>
            <a:ext cx="504056" cy="1647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4" name="Image 23" descr="\documentclass{article}&#10;\usepackage{amsmath}&#10;\pagestyle{empty}&#10;\begin{document}&#10;&#10;$v_2^{\rm diag}&lt; v_2^{\rm all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428987"/>
            <a:ext cx="1190095" cy="31238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1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899592" y="908720"/>
            <a:ext cx="7344816" cy="5957354"/>
            <a:chOff x="827584" y="384170"/>
            <a:chExt cx="7954342" cy="640989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384170"/>
              <a:ext cx="7954342" cy="640989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27584" y="476672"/>
              <a:ext cx="1224136" cy="45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40466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Charmonia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in transport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models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5220072" y="4869160"/>
            <a:ext cx="144016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292080" y="4293096"/>
            <a:ext cx="8388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292080" y="3520318"/>
            <a:ext cx="288032" cy="772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5058125" y="4792960"/>
            <a:ext cx="152400" cy="800472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4671770" y="4420344"/>
            <a:ext cx="386355" cy="372616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694046" y="3768080"/>
            <a:ext cx="72038" cy="659845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 1 20"/>
          <p:cNvSpPr/>
          <p:nvPr/>
        </p:nvSpPr>
        <p:spPr>
          <a:xfrm>
            <a:off x="5045988" y="5381563"/>
            <a:ext cx="288032" cy="3240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xplosion 1 22"/>
          <p:cNvSpPr/>
          <p:nvPr/>
        </p:nvSpPr>
        <p:spPr>
          <a:xfrm>
            <a:off x="5436096" y="5049180"/>
            <a:ext cx="288032" cy="3240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5450987" y="4676133"/>
            <a:ext cx="139490" cy="535065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5397316" y="4293095"/>
            <a:ext cx="66315" cy="408618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402976" y="3566182"/>
            <a:ext cx="177136" cy="695275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5563730" y="4400226"/>
            <a:ext cx="288032" cy="772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5767882" y="3824162"/>
            <a:ext cx="8388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5783695" y="3552516"/>
            <a:ext cx="181814" cy="2888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5444496" y="3458170"/>
            <a:ext cx="297679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 flipV="1">
            <a:off x="5516237" y="2678467"/>
            <a:ext cx="143483" cy="77970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680955" y="2776282"/>
            <a:ext cx="506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6012160" y="4473116"/>
            <a:ext cx="288032" cy="3240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6140235" y="3696956"/>
            <a:ext cx="159957" cy="8695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6282572" y="3212976"/>
            <a:ext cx="52754" cy="4917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6144085" y="3212976"/>
            <a:ext cx="121454" cy="1393677"/>
          </a:xfrm>
          <a:prstGeom prst="straightConnector1">
            <a:avLst/>
          </a:prstGeom>
          <a:ln w="285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6156176" y="3140968"/>
            <a:ext cx="297679" cy="216024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flipV="1">
            <a:off x="6228450" y="2367237"/>
            <a:ext cx="143483" cy="779703"/>
          </a:xfrm>
          <a:prstGeom prst="down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04812" y="2060848"/>
            <a:ext cx="118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C0099"/>
                </a:solidFill>
              </a:rPr>
              <a:t>primordial</a:t>
            </a:r>
            <a:endParaRPr lang="fr-FR" b="1" dirty="0">
              <a:solidFill>
                <a:srgbClr val="CC0099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6371934" y="4005065"/>
            <a:ext cx="674978" cy="256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6588665" y="4196987"/>
            <a:ext cx="2447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Paradigm</a:t>
            </a:r>
            <a:r>
              <a:rPr lang="fr-FR" dirty="0" smtClean="0"/>
              <a:t>: </a:t>
            </a:r>
            <a:r>
              <a:rPr lang="fr-FR" dirty="0" err="1" smtClean="0"/>
              <a:t>Color</a:t>
            </a:r>
            <a:r>
              <a:rPr lang="fr-FR" dirty="0" smtClean="0"/>
              <a:t> singlet =&gt; no flow </a:t>
            </a:r>
            <a:r>
              <a:rPr lang="fr-FR" dirty="0" err="1" smtClean="0"/>
              <a:t>from</a:t>
            </a:r>
            <a:r>
              <a:rPr lang="fr-FR" dirty="0" smtClean="0"/>
              <a:t> the medium… but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due to CO* -&gt; CS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347864" y="3566184"/>
            <a:ext cx="2002747" cy="663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2420888"/>
            <a:ext cx="37197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recombination</a:t>
            </a:r>
            <a:r>
              <a:rPr lang="fr-FR" dirty="0" smtClean="0"/>
              <a:t> (phase </a:t>
            </a:r>
            <a:r>
              <a:rPr lang="fr-FR" dirty="0" err="1" smtClean="0"/>
              <a:t>space</a:t>
            </a:r>
            <a:r>
              <a:rPr lang="fr-FR" dirty="0" smtClean="0"/>
              <a:t>) or </a:t>
            </a: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recombination</a:t>
            </a:r>
            <a:r>
              <a:rPr lang="fr-FR" dirty="0" smtClean="0"/>
              <a:t> </a:t>
            </a:r>
            <a:r>
              <a:rPr lang="fr-FR" dirty="0" smtClean="0"/>
              <a:t>model (</a:t>
            </a:r>
            <a:r>
              <a:rPr lang="fr-FR" dirty="0" err="1" smtClean="0"/>
              <a:t>adopted</a:t>
            </a:r>
            <a:r>
              <a:rPr lang="fr-FR" dirty="0" smtClean="0"/>
              <a:t> </a:t>
            </a:r>
            <a:r>
              <a:rPr lang="fr-FR" dirty="0" err="1" smtClean="0"/>
              <a:t>recently</a:t>
            </a:r>
            <a:r>
              <a:rPr lang="fr-FR" dirty="0" smtClean="0"/>
              <a:t> by TAMU for </a:t>
            </a:r>
            <a:r>
              <a:rPr lang="fr-FR" dirty="0" err="1" smtClean="0"/>
              <a:t>charmonia</a:t>
            </a:r>
            <a:r>
              <a:rPr lang="fr-FR" dirty="0" smtClean="0"/>
              <a:t> as </a:t>
            </a:r>
            <a:r>
              <a:rPr lang="fr-FR" dirty="0" err="1" smtClean="0"/>
              <a:t>well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716931" y="4473985"/>
            <a:ext cx="371970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Rate </a:t>
            </a:r>
            <a:r>
              <a:rPr lang="fr-FR" dirty="0" err="1" smtClean="0"/>
              <a:t>equations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g + </a:t>
            </a:r>
            <a:r>
              <a:rPr lang="fr-FR" dirty="0" err="1" smtClean="0"/>
              <a:t>charmonia</a:t>
            </a:r>
            <a:r>
              <a:rPr lang="fr-FR" dirty="0" smtClean="0"/>
              <a:t> -&gt; c + </a:t>
            </a:r>
            <a:r>
              <a:rPr lang="fr-FR" dirty="0" err="1" smtClean="0"/>
              <a:t>cbar</a:t>
            </a:r>
            <a:r>
              <a:rPr lang="fr-FR" dirty="0" smtClean="0"/>
              <a:t> </a:t>
            </a:r>
            <a:r>
              <a:rPr lang="fr-FR" dirty="0" err="1" smtClean="0"/>
              <a:t>instantaneous</a:t>
            </a:r>
            <a:r>
              <a:rPr lang="fr-FR" dirty="0" smtClean="0"/>
              <a:t> cross sections</a:t>
            </a:r>
            <a:endParaRPr lang="fr-FR" dirty="0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4441412" y="4706454"/>
            <a:ext cx="922676" cy="1295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       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1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20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701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Results :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J/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y</a:t>
            </a:r>
            <a:r>
              <a:rPr lang="en-US" sz="3600" b="1" baseline="-250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3600" b="1" baseline="-250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endParaRPr lang="en-US" sz="3600" b="1" baseline="-25000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967" y="4616616"/>
            <a:ext cx="4585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Calculation</a:t>
            </a:r>
            <a:r>
              <a:rPr lang="fr-FR" sz="2000" dirty="0" smtClean="0"/>
              <a:t> for CMS </a:t>
            </a:r>
            <a:r>
              <a:rPr lang="fr-FR" sz="2000" dirty="0" err="1" smtClean="0"/>
              <a:t>centrality</a:t>
            </a:r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!!! Our model </a:t>
            </a:r>
            <a:r>
              <a:rPr lang="fr-FR" sz="2000" dirty="0" err="1" smtClean="0"/>
              <a:t>mostly</a:t>
            </a:r>
            <a:r>
              <a:rPr lang="fr-FR" sz="2000" dirty="0" smtClean="0"/>
              <a:t> </a:t>
            </a:r>
            <a:r>
              <a:rPr lang="fr-FR" sz="2000" dirty="0" err="1" smtClean="0"/>
              <a:t>applies</a:t>
            </a:r>
            <a:r>
              <a:rPr lang="fr-FR" sz="2000" dirty="0" smtClean="0"/>
              <a:t> at </a:t>
            </a:r>
            <a:r>
              <a:rPr lang="fr-FR" sz="2000" dirty="0" err="1" smtClean="0"/>
              <a:t>low</a:t>
            </a:r>
            <a:r>
              <a:rPr lang="fr-FR" sz="2000" dirty="0" smtClean="0"/>
              <a:t> and </a:t>
            </a:r>
            <a:r>
              <a:rPr lang="fr-FR" sz="2000" dirty="0" err="1" smtClean="0"/>
              <a:t>intermediate</a:t>
            </a:r>
            <a:r>
              <a:rPr lang="fr-FR" sz="2000" dirty="0" smtClean="0"/>
              <a:t> </a:t>
            </a:r>
            <a:r>
              <a:rPr lang="fr-FR" sz="2000" dirty="0" err="1" smtClean="0"/>
              <a:t>p</a:t>
            </a:r>
            <a:r>
              <a:rPr lang="fr-FR" sz="2000" baseline="-25000" dirty="0" err="1" smtClean="0"/>
              <a:t>T</a:t>
            </a:r>
            <a:r>
              <a:rPr lang="fr-FR" sz="2000" dirty="0" smtClean="0"/>
              <a:t>. </a:t>
            </a:r>
            <a:endParaRPr lang="fr-FR" sz="2000" dirty="0" smtClean="0"/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800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06" y="1096365"/>
            <a:ext cx="4630521" cy="299131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36802" y="2348880"/>
            <a:ext cx="72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direct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115" y="1109421"/>
            <a:ext cx="3967193" cy="57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611560" y="823644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endParaRPr lang="en-US" sz="800" dirty="0"/>
          </a:p>
          <a:p>
            <a:pPr marL="355600" indent="-355600"/>
            <a:endParaRPr lang="en-US" sz="1200" dirty="0"/>
          </a:p>
          <a:p>
            <a:pPr marL="723900" indent="-355600"/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1582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0" y="128219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0" y="1582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0" y="1582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0" y="1582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0" y="10916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0" y="1582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Perspectives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A71388-4AC3-46A0-9E5B-C31F451C3682}"/>
              </a:ext>
            </a:extLst>
          </p:cNvPr>
          <p:cNvSpPr txBox="1"/>
          <p:nvPr/>
        </p:nvSpPr>
        <p:spPr>
          <a:xfrm>
            <a:off x="-34227" y="88606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First move </a:t>
            </a:r>
            <a:r>
              <a:rPr lang="fr-FR" sz="2400" dirty="0" err="1" smtClean="0"/>
              <a:t>towards</a:t>
            </a:r>
            <a:r>
              <a:rPr lang="fr-FR" sz="2400" dirty="0" smtClean="0"/>
              <a:t> a </a:t>
            </a:r>
            <a:r>
              <a:rPr lang="fr-FR" sz="2400" dirty="0" err="1" smtClean="0"/>
              <a:t>microscopic</a:t>
            </a:r>
            <a:r>
              <a:rPr lang="fr-FR" sz="2400" dirty="0" smtClean="0"/>
              <a:t> </a:t>
            </a:r>
            <a:r>
              <a:rPr lang="fr-FR" sz="2400" dirty="0" err="1" smtClean="0"/>
              <a:t>approach</a:t>
            </a:r>
            <a:r>
              <a:rPr lang="fr-FR" sz="2400" dirty="0"/>
              <a:t> </a:t>
            </a:r>
            <a:r>
              <a:rPr lang="fr-FR" sz="2400" dirty="0" err="1"/>
              <a:t>based</a:t>
            </a:r>
            <a:r>
              <a:rPr lang="fr-FR" sz="2400" dirty="0"/>
              <a:t> on </a:t>
            </a:r>
            <a:r>
              <a:rPr lang="fr-FR" sz="2400" dirty="0" err="1"/>
              <a:t>individual</a:t>
            </a:r>
            <a:r>
              <a:rPr lang="fr-FR" sz="2400" dirty="0"/>
              <a:t> c and </a:t>
            </a:r>
            <a:r>
              <a:rPr lang="fr-FR" sz="2400" dirty="0" err="1"/>
              <a:t>cbar</a:t>
            </a:r>
            <a:r>
              <a:rPr lang="fr-FR" sz="2400" dirty="0"/>
              <a:t> </a:t>
            </a:r>
            <a:r>
              <a:rPr lang="fr-FR" sz="2400" dirty="0" err="1"/>
              <a:t>dynamics</a:t>
            </a:r>
            <a:r>
              <a:rPr lang="fr-FR" sz="2400" dirty="0"/>
              <a:t> </a:t>
            </a:r>
            <a:r>
              <a:rPr lang="fr-FR" sz="2400" dirty="0" err="1"/>
              <a:t>implementing</a:t>
            </a:r>
            <a:r>
              <a:rPr lang="fr-FR" sz="2400" dirty="0"/>
              <a:t> </a:t>
            </a:r>
            <a:r>
              <a:rPr lang="fr-FR" sz="2400" dirty="0" err="1" smtClean="0"/>
              <a:t>some</a:t>
            </a:r>
            <a:r>
              <a:rPr lang="fr-FR" sz="2400" dirty="0" smtClean="0"/>
              <a:t> of the open quantum </a:t>
            </a:r>
            <a:r>
              <a:rPr lang="fr-FR" sz="2400" dirty="0" err="1" smtClean="0"/>
              <a:t>systems</a:t>
            </a:r>
            <a:r>
              <a:rPr lang="fr-FR" sz="2400" dirty="0" smtClean="0"/>
              <a:t> </a:t>
            </a:r>
            <a:r>
              <a:rPr lang="fr-FR" sz="2400" dirty="0" err="1" smtClean="0"/>
              <a:t>features</a:t>
            </a:r>
            <a:r>
              <a:rPr lang="fr-FR" sz="2400" dirty="0" smtClean="0"/>
              <a:t> for </a:t>
            </a:r>
            <a:r>
              <a:rPr lang="fr-FR" sz="2400" dirty="0" err="1" smtClean="0"/>
              <a:t>charmonia</a:t>
            </a:r>
            <a:r>
              <a:rPr lang="fr-FR" sz="2400" dirty="0" smtClean="0"/>
              <a:t> production in </a:t>
            </a:r>
            <a:r>
              <a:rPr lang="fr-FR" sz="2400" dirty="0" err="1" smtClean="0"/>
              <a:t>realistic</a:t>
            </a:r>
            <a:r>
              <a:rPr lang="fr-FR" sz="2400" dirty="0" smtClean="0"/>
              <a:t> HI conditions : </a:t>
            </a:r>
            <a:r>
              <a:rPr lang="fr-FR" sz="2400" b="1" dirty="0" err="1" smtClean="0"/>
              <a:t>dynamical</a:t>
            </a:r>
            <a:r>
              <a:rPr lang="fr-FR" sz="2400" b="1" dirty="0" smtClean="0"/>
              <a:t> coalescence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 smtClean="0"/>
              <a:t>Encouraging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, but </a:t>
            </a:r>
            <a:r>
              <a:rPr lang="fr-FR" sz="2400" dirty="0" err="1" smtClean="0"/>
              <a:t>still</a:t>
            </a:r>
            <a:r>
              <a:rPr lang="fr-FR" sz="2400" dirty="0" smtClean="0"/>
              <a:t> </a:t>
            </a:r>
            <a:r>
              <a:rPr lang="fr-FR" sz="2400" dirty="0" err="1" smtClean="0"/>
              <a:t>many</a:t>
            </a:r>
            <a:r>
              <a:rPr lang="fr-FR" sz="2400" dirty="0" smtClean="0"/>
              <a:t> </a:t>
            </a:r>
            <a:r>
              <a:rPr lang="fr-FR" sz="2400" dirty="0" err="1" smtClean="0"/>
              <a:t>features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refined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 smtClean="0"/>
              <a:t>Rooms</a:t>
            </a:r>
            <a:r>
              <a:rPr lang="fr-FR" sz="2400" dirty="0" smtClean="0"/>
              <a:t> for </a:t>
            </a:r>
            <a:r>
              <a:rPr lang="fr-FR" sz="2400" dirty="0" err="1" smtClean="0"/>
              <a:t>improvement</a:t>
            </a:r>
            <a:r>
              <a:rPr lang="fr-FR" sz="2400" dirty="0" smtClean="0"/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8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 smtClean="0"/>
              <a:t>Include</a:t>
            </a:r>
            <a:r>
              <a:rPr lang="fr-FR" sz="2400" dirty="0" smtClean="0"/>
              <a:t> </a:t>
            </a:r>
            <a:r>
              <a:rPr lang="fr-FR" sz="2400" dirty="0" err="1" smtClean="0"/>
              <a:t>excited</a:t>
            </a:r>
            <a:r>
              <a:rPr lang="fr-FR" sz="2400" dirty="0" smtClean="0"/>
              <a:t> states </a:t>
            </a:r>
            <a:r>
              <a:rPr lang="fr-FR" sz="2400" dirty="0" err="1" smtClean="0"/>
              <a:t>decay</a:t>
            </a:r>
            <a:endParaRPr lang="fr-FR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 smtClean="0"/>
              <a:t>Including</a:t>
            </a:r>
            <a:r>
              <a:rPr lang="fr-FR" sz="2400" dirty="0" smtClean="0"/>
              <a:t> </a:t>
            </a:r>
            <a:r>
              <a:rPr lang="fr-FR" sz="2400" dirty="0" err="1" smtClean="0"/>
              <a:t>color</a:t>
            </a:r>
            <a:r>
              <a:rPr lang="fr-FR" sz="2400" dirty="0" smtClean="0"/>
              <a:t> </a:t>
            </a:r>
            <a:r>
              <a:rPr lang="fr-FR" sz="2400" dirty="0" err="1" smtClean="0"/>
              <a:t>transparency</a:t>
            </a:r>
            <a:r>
              <a:rPr lang="fr-FR" sz="2400" dirty="0" smtClean="0"/>
              <a:t> and more </a:t>
            </a:r>
            <a:r>
              <a:rPr lang="fr-FR" sz="2400" dirty="0" err="1" smtClean="0"/>
              <a:t>generally</a:t>
            </a:r>
            <a:r>
              <a:rPr lang="fr-FR" sz="2400" dirty="0" smtClean="0"/>
              <a:t> </a:t>
            </a:r>
            <a:r>
              <a:rPr lang="fr-FR" sz="2400" dirty="0" err="1" smtClean="0"/>
              <a:t>color</a:t>
            </a:r>
            <a:r>
              <a:rPr lang="fr-FR" sz="2400" dirty="0" smtClean="0"/>
              <a:t> </a:t>
            </a:r>
            <a:r>
              <a:rPr lang="fr-FR" sz="2400" dirty="0" err="1" smtClean="0"/>
              <a:t>dynamics</a:t>
            </a:r>
            <a:endParaRPr lang="fr-FR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More </a:t>
            </a:r>
            <a:r>
              <a:rPr lang="fr-FR" sz="2400" dirty="0" err="1" smtClean="0"/>
              <a:t>reliable</a:t>
            </a:r>
            <a:r>
              <a:rPr lang="fr-FR" sz="2400" dirty="0" smtClean="0"/>
              <a:t> </a:t>
            </a:r>
            <a:r>
              <a:rPr lang="fr-FR" sz="2400" dirty="0" err="1" smtClean="0"/>
              <a:t>treatment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fully</a:t>
            </a:r>
            <a:r>
              <a:rPr lang="fr-FR" sz="2400" dirty="0" smtClean="0"/>
              <a:t> </a:t>
            </a:r>
            <a:r>
              <a:rPr lang="fr-FR" sz="2400" dirty="0" err="1" smtClean="0"/>
              <a:t>relativistic</a:t>
            </a:r>
            <a:r>
              <a:rPr lang="fr-FR" sz="2400" dirty="0" smtClean="0"/>
              <a:t> </a:t>
            </a:r>
            <a:r>
              <a:rPr lang="fr-FR" sz="2400" dirty="0" err="1" smtClean="0"/>
              <a:t>evolution</a:t>
            </a:r>
            <a:r>
              <a:rPr lang="fr-FR" sz="2400" dirty="0" smtClean="0"/>
              <a:t> of a N-body </a:t>
            </a:r>
            <a:r>
              <a:rPr lang="fr-FR" sz="2400" dirty="0" err="1" smtClean="0"/>
              <a:t>coupled</a:t>
            </a:r>
            <a:r>
              <a:rPr lang="fr-FR" sz="2400" dirty="0" smtClean="0"/>
              <a:t> system (</a:t>
            </a:r>
            <a:r>
              <a:rPr lang="fr-FR" sz="2400" dirty="0" err="1" smtClean="0"/>
              <a:t>under</a:t>
            </a:r>
            <a:r>
              <a:rPr lang="fr-FR" sz="2400" dirty="0"/>
              <a:t> </a:t>
            </a:r>
            <a:r>
              <a:rPr lang="fr-FR" sz="2400" dirty="0" smtClean="0"/>
              <a:t>construction)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 smtClean="0"/>
              <a:t>Upgrading</a:t>
            </a:r>
            <a:r>
              <a:rPr lang="fr-FR" sz="2400" dirty="0" smtClean="0"/>
              <a:t> to EPOS4 =&gt; More </a:t>
            </a:r>
            <a:r>
              <a:rPr lang="fr-FR" sz="2400" dirty="0" err="1" smtClean="0"/>
              <a:t>realistic</a:t>
            </a:r>
            <a:r>
              <a:rPr lang="fr-FR" sz="2400" dirty="0" smtClean="0"/>
              <a:t> « initial state » for the c-</a:t>
            </a:r>
            <a:r>
              <a:rPr lang="fr-FR" sz="2400" dirty="0" err="1" smtClean="0"/>
              <a:t>cbar</a:t>
            </a:r>
            <a:r>
              <a:rPr lang="fr-FR" sz="2400" dirty="0" smtClean="0"/>
              <a:t> pairs, </a:t>
            </a:r>
            <a:r>
              <a:rPr lang="fr-FR" sz="2400" dirty="0" err="1" smtClean="0"/>
              <a:t>including</a:t>
            </a:r>
            <a:r>
              <a:rPr lang="fr-FR" sz="2400" dirty="0" smtClean="0"/>
              <a:t> </a:t>
            </a:r>
            <a:r>
              <a:rPr lang="fr-FR" sz="2400" dirty="0" err="1" smtClean="0"/>
              <a:t>correlations</a:t>
            </a:r>
            <a:r>
              <a:rPr lang="fr-FR" sz="2400" dirty="0" smtClean="0"/>
              <a:t> at </a:t>
            </a:r>
            <a:r>
              <a:rPr lang="fr-FR" sz="2400" dirty="0" err="1" smtClean="0"/>
              <a:t>intermediate</a:t>
            </a:r>
            <a:r>
              <a:rPr lang="fr-FR" sz="2400" dirty="0" smtClean="0"/>
              <a:t> </a:t>
            </a:r>
            <a:r>
              <a:rPr lang="fr-FR" sz="2400" dirty="0" err="1" smtClean="0"/>
              <a:t>p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 smtClean="0"/>
              <a:t>Late</a:t>
            </a:r>
            <a:r>
              <a:rPr lang="fr-FR" sz="2400" dirty="0" smtClean="0"/>
              <a:t> interactions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hadronic</a:t>
            </a:r>
            <a:r>
              <a:rPr lang="fr-FR" sz="2400" dirty="0" smtClean="0"/>
              <a:t> phase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… (suggestions </a:t>
            </a:r>
            <a:r>
              <a:rPr lang="fr-FR" sz="2400" dirty="0" err="1" smtClean="0"/>
              <a:t>welcome</a:t>
            </a:r>
            <a:r>
              <a:rPr lang="fr-FR" sz="2400" dirty="0" smtClean="0"/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FR" sz="2400" dirty="0" smtClean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21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Conclusions</a:t>
            </a:r>
            <a:endParaRPr lang="fr-FR" sz="15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1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1582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0" y="1582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0" y="1582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0" y="1582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0" y="1582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 up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22</a:t>
            </a:fld>
            <a:endParaRPr lang="fr-F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41160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Quantum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coherence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at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early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time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9" name="Rectangle 2 2"/>
          <p:cNvSpPr txBox="1">
            <a:spLocks noChangeArrowheads="1"/>
          </p:cNvSpPr>
          <p:nvPr/>
        </p:nvSpPr>
        <p:spPr bwMode="auto">
          <a:xfrm>
            <a:off x="49088" y="5899235"/>
            <a:ext cx="8915400" cy="48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Crucial to include coherence !</a:t>
            </a:r>
            <a:endParaRPr lang="en-US" sz="2400" b="1" kern="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23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4102446"/>
            <a:ext cx="2044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Dissociation rate: </a:t>
            </a:r>
            <a:endParaRPr lang="fr-FR" sz="2000" dirty="0"/>
          </a:p>
        </p:txBody>
      </p:sp>
      <p:pic>
        <p:nvPicPr>
          <p:cNvPr id="13" name="Image 12" descr="\documentclass{article}&#10;\usepackage{amsmath}&#10;\pagestyle{empty}&#10;\begin{document}&#10;&#10;$\Gamma(r_{Q\bar{Q}}) \propto \alpha_S T \times \Phi(m_D r_{Q\bar{Q}}) \sim \alpha_S^2 T^3 \times r_{Q\bar{Q}}^2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01" y="4197594"/>
            <a:ext cx="4352124" cy="3049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0032" y="1226238"/>
            <a:ext cx="4068340" cy="2637641"/>
          </a:xfrm>
          <a:prstGeom prst="rect">
            <a:avLst/>
          </a:prstGeom>
        </p:spPr>
      </p:pic>
      <p:grpSp>
        <p:nvGrpSpPr>
          <p:cNvPr id="126" name="Groupe 125"/>
          <p:cNvGrpSpPr/>
          <p:nvPr/>
        </p:nvGrpSpPr>
        <p:grpSpPr>
          <a:xfrm>
            <a:off x="611560" y="1263655"/>
            <a:ext cx="3240360" cy="2562803"/>
            <a:chOff x="143548" y="1226237"/>
            <a:chExt cx="3564356" cy="2938591"/>
          </a:xfrm>
        </p:grpSpPr>
        <p:sp>
          <p:nvSpPr>
            <p:cNvPr id="3" name="Rectangle 2"/>
            <p:cNvSpPr/>
            <p:nvPr/>
          </p:nvSpPr>
          <p:spPr>
            <a:xfrm>
              <a:off x="143548" y="1226237"/>
              <a:ext cx="3564356" cy="2938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19" name="Connecteur droit avec flèche 118"/>
            <p:cNvCxnSpPr/>
            <p:nvPr/>
          </p:nvCxnSpPr>
          <p:spPr>
            <a:xfrm flipV="1">
              <a:off x="251520" y="2695533"/>
              <a:ext cx="3384376" cy="133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flipV="1">
              <a:off x="1907704" y="1412776"/>
              <a:ext cx="0" cy="12827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Image 122" descr="\documentclass{article}&#10;\usepackage{amsmath}&#10;\pagestyle{empty}&#10;\begin{document}&#10;&#10;$r_{Q\bar{Q}}$&#10;&#10;&#10;\end{document}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304" y="2805454"/>
              <a:ext cx="416000" cy="205714"/>
            </a:xfrm>
            <a:prstGeom prst="rect">
              <a:avLst/>
            </a:prstGeom>
          </p:spPr>
        </p:pic>
        <p:sp>
          <p:nvSpPr>
            <p:cNvPr id="124" name="ZoneTexte 123"/>
            <p:cNvSpPr txBox="1"/>
            <p:nvPr/>
          </p:nvSpPr>
          <p:spPr>
            <a:xfrm>
              <a:off x="647048" y="3592756"/>
              <a:ext cx="2375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Initial compact state : </a:t>
              </a:r>
              <a:r>
                <a:rPr lang="fr-FR" dirty="0" smtClean="0">
                  <a:latin typeface="Symbol" panose="05050102010706020507" pitchFamily="18" charset="2"/>
                </a:rPr>
                <a:t>d</a:t>
              </a:r>
              <a:endParaRPr lang="fr-FR" dirty="0">
                <a:latin typeface="Symbol" panose="05050102010706020507" pitchFamily="18" charset="2"/>
              </a:endParaRPr>
            </a:p>
          </p:txBody>
        </p:sp>
      </p:grpSp>
      <p:pic>
        <p:nvPicPr>
          <p:cNvPr id="125" name="Image 124" descr="\documentclass{article}&#10;\usepackage{amsmath}&#10;\pagestyle{empty}&#10;\begin{document}&#10;&#10;$r_{Q\bar{Q}}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911532"/>
            <a:ext cx="416000" cy="205714"/>
          </a:xfrm>
          <a:prstGeom prst="rect">
            <a:avLst/>
          </a:prstGeom>
        </p:spPr>
      </p:pic>
      <p:pic>
        <p:nvPicPr>
          <p:cNvPr id="134" name="Image 133" descr="\documentclass{article}&#10;\usepackage{amsmath}&#10;\pagestyle{empty}&#10;\begin{document}&#10;&#10;$= \Sigma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80" y="2474282"/>
            <a:ext cx="423314" cy="173654"/>
          </a:xfrm>
          <a:prstGeom prst="rect">
            <a:avLst/>
          </a:prstGeom>
        </p:spPr>
      </p:pic>
      <p:cxnSp>
        <p:nvCxnSpPr>
          <p:cNvPr id="129" name="Connecteur droit avec flèche 128"/>
          <p:cNvCxnSpPr/>
          <p:nvPr/>
        </p:nvCxnSpPr>
        <p:spPr>
          <a:xfrm flipH="1">
            <a:off x="6981725" y="1708463"/>
            <a:ext cx="43204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Image 129" descr="\documentclass{article}&#10;\usepackage{amsmath}&#10;\pagestyle{empty}&#10;\begin{document}&#10;&#10;$\psi(1S)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87" y="1528961"/>
            <a:ext cx="635429" cy="254476"/>
          </a:xfrm>
          <a:prstGeom prst="rect">
            <a:avLst/>
          </a:prstGeom>
        </p:spPr>
      </p:pic>
      <p:cxnSp>
        <p:nvCxnSpPr>
          <p:cNvPr id="131" name="Connecteur droit avec flèche 130"/>
          <p:cNvCxnSpPr/>
          <p:nvPr/>
        </p:nvCxnSpPr>
        <p:spPr>
          <a:xfrm flipH="1">
            <a:off x="7765301" y="1756389"/>
            <a:ext cx="43204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Image 132" descr="\documentclass{article}&#10;\usepackage{amsmath}&#10;\pagestyle{empty}&#10;\begin{document}&#10;&#10;$\psi(2S)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86" y="1501914"/>
            <a:ext cx="636877" cy="254953"/>
          </a:xfrm>
          <a:prstGeom prst="rect">
            <a:avLst/>
          </a:prstGeom>
        </p:spPr>
      </p:pic>
      <p:sp>
        <p:nvSpPr>
          <p:cNvPr id="135" name="Flèche vers le bas 134"/>
          <p:cNvSpPr/>
          <p:nvPr/>
        </p:nvSpPr>
        <p:spPr>
          <a:xfrm rot="2160000">
            <a:off x="2598410" y="4532743"/>
            <a:ext cx="214207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/>
          <p:cNvSpPr txBox="1"/>
          <p:nvPr/>
        </p:nvSpPr>
        <p:spPr>
          <a:xfrm>
            <a:off x="1254784" y="4750189"/>
            <a:ext cx="119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</a:t>
            </a:r>
            <a:r>
              <a:rPr lang="fr-FR" dirty="0" err="1" smtClean="0"/>
              <a:t>oherence</a:t>
            </a:r>
            <a:endParaRPr lang="fr-FR" dirty="0"/>
          </a:p>
        </p:txBody>
      </p:sp>
      <p:pic>
        <p:nvPicPr>
          <p:cNvPr id="141" name="Image 140" descr="\documentclass{article}&#10;\usepackage{amsmath}&#10;\pagestyle{empty}&#10;\begin{document}&#10;&#10;$\Gamma(r_{Q\bar{Q}}) \approx 0 \propto&#10;\sum c_j^\star c_i \langle \psi_j |r^2| \psi_i \rangle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42" y="5499200"/>
            <a:ext cx="3051960" cy="281918"/>
          </a:xfrm>
          <a:prstGeom prst="rect">
            <a:avLst/>
          </a:prstGeom>
        </p:spPr>
      </p:pic>
      <p:sp>
        <p:nvSpPr>
          <p:cNvPr id="142" name="Flèche vers le bas 141"/>
          <p:cNvSpPr/>
          <p:nvPr/>
        </p:nvSpPr>
        <p:spPr>
          <a:xfrm rot="19440000" flipH="1">
            <a:off x="5093528" y="4518824"/>
            <a:ext cx="214207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ZoneTexte 142"/>
          <p:cNvSpPr txBox="1"/>
          <p:nvPr/>
        </p:nvSpPr>
        <p:spPr>
          <a:xfrm>
            <a:off x="5739161" y="4750189"/>
            <a:ext cx="218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Neglect</a:t>
            </a:r>
            <a:r>
              <a:rPr lang="fr-FR" dirty="0" smtClean="0"/>
              <a:t> of </a:t>
            </a:r>
            <a:r>
              <a:rPr lang="fr-FR" dirty="0" err="1" smtClean="0"/>
              <a:t>coherence</a:t>
            </a:r>
            <a:endParaRPr lang="fr-FR" dirty="0"/>
          </a:p>
        </p:txBody>
      </p:sp>
      <p:cxnSp>
        <p:nvCxnSpPr>
          <p:cNvPr id="145" name="Connecteur droit avec flèche 144"/>
          <p:cNvCxnSpPr/>
          <p:nvPr/>
        </p:nvCxnSpPr>
        <p:spPr>
          <a:xfrm>
            <a:off x="4381337" y="5640159"/>
            <a:ext cx="3862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Image 147" descr="\documentclass{article}&#10;\usepackage{amsmath}&#10;\pagestyle{empty}&#10;\begin{document}&#10;&#10;$\Gamma  \propto&#10;\sum_i |c_i|^2 \langle \psi_i |r^2| \psi_i \rangle&#10;\approx \sum_i |c_i|^2 \Gamma_i \neq 0 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00" y="5519229"/>
            <a:ext cx="3851399" cy="26188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       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theory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2203" y="6390667"/>
            <a:ext cx="841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N.B. : one </a:t>
            </a:r>
            <a:r>
              <a:rPr lang="fr-FR" dirty="0" err="1" smtClean="0"/>
              <a:t>can</a:t>
            </a:r>
            <a:r>
              <a:rPr lang="fr-FR" dirty="0" smtClean="0"/>
              <a:t> model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by </a:t>
            </a:r>
            <a:r>
              <a:rPr lang="fr-FR" dirty="0" err="1" smtClean="0"/>
              <a:t>phenomenological</a:t>
            </a:r>
            <a:r>
              <a:rPr lang="fr-FR" dirty="0" smtClean="0"/>
              <a:t> formation time, but </a:t>
            </a:r>
            <a:r>
              <a:rPr lang="fr-FR" dirty="0" err="1" smtClean="0"/>
              <a:t>lack</a:t>
            </a:r>
            <a:r>
              <a:rPr lang="fr-FR" dirty="0" smtClean="0"/>
              <a:t> of control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6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3265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Quantum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coherence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936AAE5-E46A-41D5-8A36-4A462F2354C6}"/>
              </a:ext>
            </a:extLst>
          </p:cNvPr>
          <p:cNvSpPr txBox="1"/>
          <p:nvPr/>
        </p:nvSpPr>
        <p:spPr>
          <a:xfrm>
            <a:off x="1043608" y="847370"/>
            <a:ext cx="6648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Picture </a:t>
            </a:r>
            <a:r>
              <a:rPr lang="fr-FR" sz="2200" b="1" dirty="0" err="1" smtClean="0"/>
              <a:t>behind</a:t>
            </a:r>
            <a:r>
              <a:rPr lang="fr-FR" sz="2200" b="1" dirty="0" smtClean="0"/>
              <a:t> transport </a:t>
            </a:r>
            <a:r>
              <a:rPr lang="fr-FR" sz="2200" b="1" dirty="0" err="1" smtClean="0"/>
              <a:t>theory</a:t>
            </a:r>
            <a:r>
              <a:rPr lang="fr-FR" sz="2200" b="1" dirty="0" smtClean="0"/>
              <a:t> :</a:t>
            </a:r>
            <a:endParaRPr lang="fr-FR" sz="2200" b="1" dirty="0"/>
          </a:p>
        </p:txBody>
      </p:sp>
      <p:sp>
        <p:nvSpPr>
          <p:cNvPr id="4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24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78536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788216" y="2559968"/>
            <a:ext cx="1868804" cy="990600"/>
          </a:xfrm>
          <a:prstGeom prst="rect">
            <a:avLst/>
          </a:prstGeom>
          <a:noFill/>
          <a:ln w="25400" cap="flat" cmpd="sng" algn="ctr">
            <a:solidFill>
              <a:srgbClr val="FF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5364088" y="3164319"/>
            <a:ext cx="358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Formed after some “formation time” </a:t>
            </a:r>
            <a:r>
              <a:rPr lang="en-US" sz="2000" b="1" dirty="0" err="1">
                <a:solidFill>
                  <a:srgbClr val="3333CC"/>
                </a:solidFill>
                <a:latin typeface="Symbol" pitchFamily="18" charset="2"/>
              </a:rPr>
              <a:t>t</a:t>
            </a:r>
            <a:r>
              <a:rPr lang="en-US" sz="2000" b="1" baseline="-25000" dirty="0" err="1">
                <a:solidFill>
                  <a:srgbClr val="3333CC"/>
                </a:solidFill>
                <a:latin typeface="Arial"/>
              </a:rPr>
              <a:t>f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 (typically the Heisenberg time), usually assumed to be independent of the surrounding medium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08104" y="15567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Open heavy flavor and </a:t>
            </a:r>
            <a:r>
              <a:rPr lang="en-US" b="1" dirty="0" err="1" smtClean="0"/>
              <a:t>quarkonia</a:t>
            </a:r>
            <a:r>
              <a:rPr lang="en-US" b="1" dirty="0" smtClean="0"/>
              <a:t> assumed to be uncorrelated</a:t>
            </a:r>
            <a:endParaRPr lang="en-US" b="1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936AAE5-E46A-41D5-8A36-4A462F2354C6}"/>
              </a:ext>
            </a:extLst>
          </p:cNvPr>
          <p:cNvSpPr txBox="1"/>
          <p:nvPr/>
        </p:nvSpPr>
        <p:spPr>
          <a:xfrm>
            <a:off x="1247563" y="4437112"/>
            <a:ext cx="6648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Common </a:t>
            </a:r>
            <a:r>
              <a:rPr lang="fr-FR" sz="2200" b="1" dirty="0" err="1" smtClean="0"/>
              <a:t>belief</a:t>
            </a:r>
            <a:r>
              <a:rPr lang="fr-FR" sz="2200" b="1" dirty="0" smtClean="0"/>
              <a:t> in the transport </a:t>
            </a:r>
            <a:r>
              <a:rPr lang="fr-FR" sz="2200" b="1" dirty="0" err="1" smtClean="0"/>
              <a:t>community</a:t>
            </a:r>
            <a:r>
              <a:rPr lang="fr-FR" sz="2200" b="1" dirty="0" smtClean="0"/>
              <a:t>: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936AAE5-E46A-41D5-8A36-4A462F2354C6}"/>
              </a:ext>
            </a:extLst>
          </p:cNvPr>
          <p:cNvSpPr txBox="1"/>
          <p:nvPr/>
        </p:nvSpPr>
        <p:spPr>
          <a:xfrm>
            <a:off x="107504" y="4866993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 smtClean="0"/>
              <a:t>Quarkonia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initially</a:t>
            </a:r>
            <a:r>
              <a:rPr lang="fr-FR" sz="2200" b="1" dirty="0" smtClean="0"/>
              <a:t> « </a:t>
            </a:r>
            <a:r>
              <a:rPr lang="fr-FR" sz="2200" b="1" dirty="0" err="1" smtClean="0"/>
              <a:t>formed</a:t>
            </a:r>
            <a:r>
              <a:rPr lang="fr-FR" sz="2200" b="1" dirty="0" smtClean="0"/>
              <a:t> » in QGP and survive </a:t>
            </a:r>
            <a:r>
              <a:rPr lang="fr-FR" sz="2200" b="1" dirty="0" err="1" smtClean="0"/>
              <a:t>with</a:t>
            </a:r>
            <a:r>
              <a:rPr lang="fr-FR" sz="2200" b="1" dirty="0" smtClean="0"/>
              <a:t> an </a:t>
            </a:r>
            <a:r>
              <a:rPr lang="fr-FR" sz="2200" b="1" i="1" dirty="0" err="1" smtClean="0"/>
              <a:t>individual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survival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probability</a:t>
            </a:r>
            <a:r>
              <a:rPr lang="fr-FR" sz="2200" b="1" dirty="0" smtClean="0"/>
              <a:t> </a:t>
            </a:r>
          </a:p>
          <a:p>
            <a:endParaRPr lang="fr-FR" sz="2200" b="1" dirty="0"/>
          </a:p>
          <a:p>
            <a:r>
              <a:rPr lang="fr-FR" sz="2200" b="1" dirty="0" smtClean="0"/>
              <a:t>                                                       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41" y="5607392"/>
            <a:ext cx="3007917" cy="48926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       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theory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4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25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701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two sides of color transparency</a:t>
            </a:r>
            <a:endParaRPr lang="en-US" sz="3600" b="1" baseline="-25000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12" name="Picture 3 1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345208" y="1141225"/>
            <a:ext cx="28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Q-</a:t>
            </a:r>
            <a:r>
              <a:rPr lang="fr-FR" dirty="0" err="1" smtClean="0"/>
              <a:t>Qbar</a:t>
            </a:r>
            <a:r>
              <a:rPr lang="fr-FR" dirty="0" smtClean="0"/>
              <a:t> propagation in QGP. 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39552" y="2017459"/>
            <a:ext cx="385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If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rel</a:t>
            </a:r>
            <a:r>
              <a:rPr lang="fr-FR" dirty="0" smtClean="0"/>
              <a:t> &lt;&lt; </a:t>
            </a:r>
            <a:r>
              <a:rPr lang="fr-FR" dirty="0" err="1" smtClean="0"/>
              <a:t>l</a:t>
            </a:r>
            <a:r>
              <a:rPr lang="fr-FR" baseline="-25000" dirty="0" err="1" smtClean="0"/>
              <a:t>correl</a:t>
            </a:r>
            <a:r>
              <a:rPr lang="fr-FR" dirty="0" smtClean="0"/>
              <a:t>  : </a:t>
            </a:r>
            <a:r>
              <a:rPr lang="fr-FR" b="1" dirty="0" smtClean="0"/>
              <a:t>white </a:t>
            </a:r>
            <a:r>
              <a:rPr lang="fr-FR" b="1" dirty="0" err="1" smtClean="0"/>
              <a:t>object</a:t>
            </a:r>
            <a:r>
              <a:rPr lang="fr-FR" dirty="0" smtClean="0"/>
              <a:t> =&gt; no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932040" y="2017459"/>
            <a:ext cx="385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If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rel</a:t>
            </a:r>
            <a:r>
              <a:rPr lang="fr-FR" dirty="0" smtClean="0"/>
              <a:t> &gt;=  </a:t>
            </a:r>
            <a:r>
              <a:rPr lang="fr-FR" dirty="0" err="1" smtClean="0"/>
              <a:t>l</a:t>
            </a:r>
            <a:r>
              <a:rPr lang="fr-FR" baseline="-25000" dirty="0" err="1" smtClean="0"/>
              <a:t>correl</a:t>
            </a:r>
            <a:r>
              <a:rPr lang="fr-FR" dirty="0" smtClean="0"/>
              <a:t>  : 2 HQ </a:t>
            </a:r>
            <a:r>
              <a:rPr lang="fr-FR" dirty="0" err="1" smtClean="0"/>
              <a:t>interact</a:t>
            </a:r>
            <a:r>
              <a:rPr lang="fr-FR" dirty="0" smtClean="0"/>
              <a:t> </a:t>
            </a:r>
            <a:r>
              <a:rPr lang="fr-FR" dirty="0" err="1" smtClean="0"/>
              <a:t>individually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QGP.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39551" y="3356992"/>
            <a:ext cx="385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Small T : 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79749"/>
            <a:ext cx="1340952" cy="36540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62" y="4557628"/>
            <a:ext cx="630748" cy="167516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574765" y="3356992"/>
            <a:ext cx="385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Large T : </a:t>
            </a:r>
            <a:endParaRPr lang="fr-FR" dirty="0"/>
          </a:p>
        </p:txBody>
      </p:sp>
      <p:pic>
        <p:nvPicPr>
          <p:cNvPr id="33" name="Imag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64" y="3384497"/>
            <a:ext cx="1875195" cy="376571"/>
          </a:xfrm>
          <a:prstGeom prst="rect">
            <a:avLst/>
          </a:prstGeom>
        </p:spPr>
      </p:pic>
      <p:pic>
        <p:nvPicPr>
          <p:cNvPr id="5" name="Image 4" descr="\documentclass{article}&#10;\usepackage{amsmath}&#10;\pagestyle{empty}&#10;\begin{document}&#10;&#10;$l_{\rm correl} \sim \frac{1}{m_D}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74" y="2839830"/>
            <a:ext cx="1408480" cy="366129"/>
          </a:xfrm>
          <a:prstGeom prst="rect">
            <a:avLst/>
          </a:prstGeom>
        </p:spPr>
      </p:pic>
      <p:cxnSp>
        <p:nvCxnSpPr>
          <p:cNvPr id="36" name="Connecteur droit avec flèche 35"/>
          <p:cNvCxnSpPr/>
          <p:nvPr/>
        </p:nvCxnSpPr>
        <p:spPr>
          <a:xfrm>
            <a:off x="2432864" y="4273636"/>
            <a:ext cx="3699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95794"/>
            <a:ext cx="191086" cy="187733"/>
          </a:xfrm>
          <a:prstGeom prst="rect">
            <a:avLst/>
          </a:prstGeom>
        </p:spPr>
      </p:pic>
      <p:cxnSp>
        <p:nvCxnSpPr>
          <p:cNvPr id="41" name="Connecteur droit 40"/>
          <p:cNvCxnSpPr/>
          <p:nvPr/>
        </p:nvCxnSpPr>
        <p:spPr>
          <a:xfrm>
            <a:off x="3995936" y="4129620"/>
            <a:ext cx="0" cy="266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787074" y="3929870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white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4741718" y="3933895"/>
            <a:ext cx="175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Indep</a:t>
            </a:r>
            <a:r>
              <a:rPr lang="fr-FR" dirty="0" smtClean="0"/>
              <a:t>. </a:t>
            </a:r>
            <a:r>
              <a:rPr lang="fr-FR" dirty="0" err="1" smtClean="0"/>
              <a:t>scattering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183967" y="4865588"/>
            <a:ext cx="86050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of the transport models have considered up to now that primordial </a:t>
            </a:r>
            <a:r>
              <a:rPr lang="en-US" dirty="0" err="1" smtClean="0"/>
              <a:t>charmonia</a:t>
            </a:r>
            <a:r>
              <a:rPr lang="en-US" dirty="0" smtClean="0"/>
              <a:t> can just be destroyed (with a small probability), but not deflected.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our approach, we have investigated the consequences of considering the opposite limit… with too large v</a:t>
            </a:r>
            <a:r>
              <a:rPr lang="en-US" baseline="-25000" dirty="0" smtClean="0"/>
              <a:t>2</a:t>
            </a:r>
            <a:r>
              <a:rPr lang="en-US" dirty="0" smtClean="0"/>
              <a:t> resulting from this prescription… </a:t>
            </a:r>
          </a:p>
          <a:p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605889" y="816808"/>
            <a:ext cx="1327552" cy="1043787"/>
            <a:chOff x="4396576" y="762487"/>
            <a:chExt cx="1327552" cy="1043787"/>
          </a:xfrm>
        </p:grpSpPr>
        <p:cxnSp>
          <p:nvCxnSpPr>
            <p:cNvPr id="4" name="Connecteur droit avec flèche 3"/>
            <p:cNvCxnSpPr/>
            <p:nvPr/>
          </p:nvCxnSpPr>
          <p:spPr>
            <a:xfrm>
              <a:off x="5102889" y="1124744"/>
              <a:ext cx="6212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5274078" y="1662258"/>
              <a:ext cx="180020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5102889" y="1340768"/>
              <a:ext cx="621239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5364088" y="1360127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 2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784" y="762487"/>
              <a:ext cx="360381" cy="165943"/>
            </a:xfrm>
            <a:prstGeom prst="rect">
              <a:avLst/>
            </a:prstGeom>
          </p:spPr>
        </p:pic>
        <p:sp>
          <p:nvSpPr>
            <p:cNvPr id="2" name="Ellipse 1"/>
            <p:cNvSpPr/>
            <p:nvPr/>
          </p:nvSpPr>
          <p:spPr>
            <a:xfrm>
              <a:off x="4932040" y="990795"/>
              <a:ext cx="170849" cy="565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Flèche droite 2"/>
            <p:cNvSpPr/>
            <p:nvPr/>
          </p:nvSpPr>
          <p:spPr>
            <a:xfrm>
              <a:off x="4396576" y="1124744"/>
              <a:ext cx="535464" cy="2353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Parenthèses 9"/>
          <p:cNvSpPr/>
          <p:nvPr/>
        </p:nvSpPr>
        <p:spPr>
          <a:xfrm>
            <a:off x="4396576" y="883568"/>
            <a:ext cx="3703816" cy="91440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079339" y="656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14" name="Image 13" descr="\documentclass{article}&#10;\usepackage{amsmath}&#10;\pagestyle{empty}&#10;\begin{document}&#10;&#10;$\sigma \propto$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37" y="1259542"/>
            <a:ext cx="477257" cy="137143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6432539" y="776195"/>
            <a:ext cx="1327552" cy="1052106"/>
            <a:chOff x="4396576" y="754168"/>
            <a:chExt cx="1327552" cy="1052106"/>
          </a:xfrm>
        </p:grpSpPr>
        <p:cxnSp>
          <p:nvCxnSpPr>
            <p:cNvPr id="38" name="Connecteur droit avec flèche 37"/>
            <p:cNvCxnSpPr/>
            <p:nvPr/>
          </p:nvCxnSpPr>
          <p:spPr>
            <a:xfrm>
              <a:off x="5102889" y="1124744"/>
              <a:ext cx="6212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5274078" y="1662258"/>
              <a:ext cx="180020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5102889" y="1340768"/>
              <a:ext cx="621239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 flipV="1">
              <a:off x="5364087" y="1124744"/>
              <a:ext cx="1" cy="52341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Image 4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73" y="754168"/>
              <a:ext cx="360381" cy="165943"/>
            </a:xfrm>
            <a:prstGeom prst="rect">
              <a:avLst/>
            </a:prstGeom>
          </p:spPr>
        </p:pic>
        <p:sp>
          <p:nvSpPr>
            <p:cNvPr id="49" name="Ellipse 48"/>
            <p:cNvSpPr/>
            <p:nvPr/>
          </p:nvSpPr>
          <p:spPr>
            <a:xfrm>
              <a:off x="4932040" y="990795"/>
              <a:ext cx="170849" cy="565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lèche droite 49"/>
            <p:cNvSpPr/>
            <p:nvPr/>
          </p:nvSpPr>
          <p:spPr>
            <a:xfrm>
              <a:off x="4396576" y="1124744"/>
              <a:ext cx="535464" cy="2353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 descr="\documentclass{article}&#10;\usepackage{amsmath}&#10;\pagestyle{empty}&#10;\begin{document}&#10;&#10;$-$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85" y="1273793"/>
            <a:ext cx="189043" cy="12856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theory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Conclusions</a:t>
            </a:r>
            <a:endParaRPr lang="fr-FR" sz="15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26758" y="280615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(soft modes)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1354" y="967154"/>
            <a:ext cx="837027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b="1" dirty="0"/>
              <a:t>Generic idea </a:t>
            </a:r>
            <a:r>
              <a:rPr lang="en-US" sz="1846" dirty="0"/>
              <a:t>: describe </a:t>
            </a:r>
            <a:r>
              <a:rPr lang="en-US" sz="1846" dirty="0" err="1"/>
              <a:t>charmonia</a:t>
            </a:r>
            <a:r>
              <a:rPr lang="en-US" sz="1846" dirty="0"/>
              <a:t> (</a:t>
            </a:r>
            <a:r>
              <a:rPr lang="en-US" sz="1846" dirty="0">
                <a:latin typeface="Symbol" panose="05050102010706020507" pitchFamily="18" charset="2"/>
              </a:rPr>
              <a:t>Y</a:t>
            </a:r>
            <a:r>
              <a:rPr lang="en-US" sz="1846" dirty="0"/>
              <a:t>) production using density matrix</a:t>
            </a:r>
            <a:endParaRPr lang="fr-FR" sz="1846" dirty="0"/>
          </a:p>
        </p:txBody>
      </p:sp>
      <p:sp>
        <p:nvSpPr>
          <p:cNvPr id="13" name="ZoneTexte 12"/>
          <p:cNvSpPr txBox="1"/>
          <p:nvPr/>
        </p:nvSpPr>
        <p:spPr>
          <a:xfrm>
            <a:off x="152401" y="2736387"/>
            <a:ext cx="745186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/>
              <a:t>“Just” looking at the </a:t>
            </a:r>
            <a:r>
              <a:rPr lang="en-US" sz="1662" dirty="0">
                <a:solidFill>
                  <a:srgbClr val="FF0000"/>
                </a:solidFill>
              </a:rPr>
              <a:t>initial stage </a:t>
            </a:r>
            <a:r>
              <a:rPr lang="en-US" sz="1662" dirty="0"/>
              <a:t>brings interesting features: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678871" y="2563821"/>
            <a:ext cx="3312730" cy="57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/>
              <a:t> </a:t>
            </a:r>
            <a:r>
              <a:rPr lang="en-US" sz="1477" dirty="0" smtClean="0"/>
              <a:t>T. Song, </a:t>
            </a:r>
            <a:r>
              <a:rPr lang="en-US" sz="1477" dirty="0" err="1"/>
              <a:t>J.Aichelin</a:t>
            </a:r>
            <a:r>
              <a:rPr lang="en-US" sz="1477" dirty="0"/>
              <a:t> and </a:t>
            </a:r>
            <a:r>
              <a:rPr lang="en-US" sz="1477" dirty="0" err="1" smtClean="0"/>
              <a:t>E.Bratkovskaya</a:t>
            </a:r>
            <a:r>
              <a:rPr lang="en-US" sz="1477" dirty="0" smtClean="0"/>
              <a:t>,  </a:t>
            </a:r>
            <a:r>
              <a:rPr lang="en-US" sz="1477" dirty="0"/>
              <a:t>PRC 96. 014907 (2017)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375767" y="1753795"/>
            <a:ext cx="3768234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/>
              <a:t> N-body density matrix (bulk </a:t>
            </a:r>
            <a:r>
              <a:rPr lang="en-US" sz="1662" dirty="0" err="1"/>
              <a:t>partons</a:t>
            </a:r>
            <a:r>
              <a:rPr lang="en-US" sz="1662" dirty="0"/>
              <a:t> + many c and many </a:t>
            </a:r>
            <a:r>
              <a:rPr lang="en-US" sz="1662" dirty="0" err="1"/>
              <a:t>cbar</a:t>
            </a:r>
            <a:r>
              <a:rPr lang="en-US" sz="1662" dirty="0"/>
              <a:t>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122364"/>
            <a:ext cx="3745530" cy="2852955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>
            <a:off x="4103416" y="1860406"/>
            <a:ext cx="237187" cy="274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007121" y="1816276"/>
            <a:ext cx="368645" cy="2161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58005" y="2350408"/>
            <a:ext cx="381399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/>
              <a:t>Single </a:t>
            </a:r>
            <a:r>
              <a:rPr lang="en-US" sz="1662" dirty="0" err="1"/>
              <a:t>quarkonia</a:t>
            </a:r>
            <a:r>
              <a:rPr lang="en-US" sz="1662" dirty="0"/>
              <a:t> density operator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56" y="3240595"/>
            <a:ext cx="3205436" cy="255801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47645" y="5937321"/>
            <a:ext cx="384421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/>
              <a:t>Good reproduction of pp -&gt; J/</a:t>
            </a:r>
            <a:r>
              <a:rPr lang="en-US" sz="1662" dirty="0">
                <a:latin typeface="Symbol" panose="05050102010706020507" pitchFamily="18" charset="2"/>
              </a:rPr>
              <a:t>y</a:t>
            </a:r>
            <a:r>
              <a:rPr lang="en-US" sz="1662" dirty="0"/>
              <a:t> + x !!!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145797" y="3358662"/>
            <a:ext cx="75334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b="1" dirty="0"/>
              <a:t>pp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355669" y="3622156"/>
            <a:ext cx="753342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b="1" dirty="0" err="1"/>
              <a:t>PbPb</a:t>
            </a:r>
            <a:endParaRPr lang="en-US" sz="1662" b="1" dirty="0"/>
          </a:p>
          <a:p>
            <a:r>
              <a:rPr lang="en-US" sz="1662" b="1" dirty="0"/>
              <a:t>IS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7244862" y="3699584"/>
            <a:ext cx="207000" cy="273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487929" y="3504971"/>
            <a:ext cx="1503671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62" b="1" dirty="0">
                <a:solidFill>
                  <a:srgbClr val="FF0000"/>
                </a:solidFill>
              </a:rPr>
              <a:t>Primordial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03416" y="5993469"/>
            <a:ext cx="5040584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/>
              <a:t>considerable enhancement of primordial J/</a:t>
            </a:r>
            <a:r>
              <a:rPr lang="en-US" sz="1662" dirty="0">
                <a:latin typeface="Symbol" panose="05050102010706020507" pitchFamily="18" charset="2"/>
              </a:rPr>
              <a:t>y</a:t>
            </a:r>
            <a:r>
              <a:rPr lang="en-US" sz="1662" dirty="0"/>
              <a:t> (in the </a:t>
            </a:r>
            <a:r>
              <a:rPr lang="en-US" sz="1662" b="1" dirty="0"/>
              <a:t>initial</a:t>
            </a:r>
            <a:r>
              <a:rPr lang="en-US" sz="1662" dirty="0"/>
              <a:t> state): </a:t>
            </a:r>
            <a:r>
              <a:rPr lang="en-US" sz="1662" b="1" dirty="0"/>
              <a:t>large off-diagonal contributions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Remler’s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formalism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dynamical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coalescence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2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26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32" y="1988840"/>
            <a:ext cx="2805943" cy="403962"/>
          </a:xfrm>
          <a:prstGeom prst="rect">
            <a:avLst/>
          </a:prstGeom>
        </p:spPr>
      </p:pic>
      <p:pic>
        <p:nvPicPr>
          <p:cNvPr id="31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65" y="1337775"/>
            <a:ext cx="2903798" cy="50448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theory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4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27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Remler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formalism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at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work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9892" y="846981"/>
            <a:ext cx="8370277" cy="93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u="sng" dirty="0" smtClean="0"/>
              <a:t>Combining the rate definition + VN equation </a:t>
            </a:r>
            <a:r>
              <a:rPr lang="en-US" sz="1846" dirty="0"/>
              <a:t>: </a:t>
            </a:r>
            <a:endParaRPr lang="en-US" sz="1846" dirty="0" smtClean="0"/>
          </a:p>
          <a:p>
            <a:endParaRPr lang="en-US" sz="1846" dirty="0"/>
          </a:p>
          <a:p>
            <a:r>
              <a:rPr lang="en-US" dirty="0" smtClean="0"/>
              <a:t>Generic case where  </a:t>
            </a:r>
            <a:endParaRPr lang="en-US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92" y="1499597"/>
            <a:ext cx="2664938" cy="273745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699829" y="2342450"/>
            <a:ext cx="127755" cy="12072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059869" y="2494850"/>
            <a:ext cx="127755" cy="1207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971600" y="2134989"/>
            <a:ext cx="127755" cy="1207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1347901" y="2287389"/>
            <a:ext cx="127755" cy="1207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683568" y="2660202"/>
            <a:ext cx="127755" cy="1207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395536" y="2287389"/>
            <a:ext cx="127755" cy="1207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32725" y="2001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1214264" y="2555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1026689" y="1853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848692" y="1912610"/>
            <a:ext cx="2269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&amp; 2 :</a:t>
            </a:r>
          </a:p>
          <a:p>
            <a:endParaRPr lang="fr-FR" dirty="0"/>
          </a:p>
          <a:p>
            <a:r>
              <a:rPr lang="fr-FR" dirty="0" smtClean="0"/>
              <a:t>3, 4, …… : light quarks </a:t>
            </a:r>
            <a:endParaRPr lang="fr-FR" dirty="0"/>
          </a:p>
        </p:txBody>
      </p:sp>
      <p:pic>
        <p:nvPicPr>
          <p:cNvPr id="47" name="Image 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11" y="1980882"/>
            <a:ext cx="609131" cy="205593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4673040" y="1992714"/>
            <a:ext cx="451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Strictly</a:t>
            </a:r>
            <a:r>
              <a:rPr lang="fr-FR" dirty="0" smtClean="0"/>
              <a:t> </a:t>
            </a:r>
            <a:r>
              <a:rPr lang="fr-FR" dirty="0" err="1" smtClean="0"/>
              <a:t>speaking</a:t>
            </a:r>
            <a:r>
              <a:rPr lang="fr-FR" dirty="0" smtClean="0"/>
              <a:t>, not QCD. Important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missing</a:t>
            </a:r>
            <a:r>
              <a:rPr lang="fr-FR" dirty="0" smtClean="0"/>
              <a:t> : </a:t>
            </a:r>
            <a:r>
              <a:rPr lang="fr-FR" dirty="0" err="1" smtClean="0"/>
              <a:t>gluo</a:t>
            </a:r>
            <a:r>
              <a:rPr lang="fr-FR" dirty="0" smtClean="0"/>
              <a:t>-dissociation</a:t>
            </a:r>
            <a:endParaRPr lang="fr-FR" dirty="0"/>
          </a:p>
        </p:txBody>
      </p:sp>
      <p:pic>
        <p:nvPicPr>
          <p:cNvPr id="50" name="Imag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92" y="3150481"/>
            <a:ext cx="3691518" cy="270906"/>
          </a:xfrm>
          <a:prstGeom prst="rect">
            <a:avLst/>
          </a:prstGeom>
        </p:spPr>
      </p:pic>
      <p:sp>
        <p:nvSpPr>
          <p:cNvPr id="51" name="Flèche droite 50"/>
          <p:cNvSpPr/>
          <p:nvPr/>
        </p:nvSpPr>
        <p:spPr>
          <a:xfrm>
            <a:off x="1630235" y="3066827"/>
            <a:ext cx="436914" cy="35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3474542" y="3540660"/>
            <a:ext cx="92358" cy="285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1411778" y="3834541"/>
            <a:ext cx="2340567" cy="369332"/>
            <a:chOff x="3024140" y="4210380"/>
            <a:chExt cx="2340567" cy="369332"/>
          </a:xfrm>
        </p:grpSpPr>
        <p:pic>
          <p:nvPicPr>
            <p:cNvPr id="55" name="Image 5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140" y="4303926"/>
              <a:ext cx="238472" cy="169424"/>
            </a:xfrm>
            <a:prstGeom prst="rect">
              <a:avLst/>
            </a:prstGeom>
          </p:spPr>
        </p:pic>
        <p:sp>
          <p:nvSpPr>
            <p:cNvPr id="56" name="ZoneTexte 55"/>
            <p:cNvSpPr txBox="1"/>
            <p:nvPr/>
          </p:nvSpPr>
          <p:spPr>
            <a:xfrm>
              <a:off x="3245665" y="4210380"/>
              <a:ext cx="2119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Internal</a:t>
              </a:r>
              <a:r>
                <a:rPr lang="fr-FR" dirty="0" smtClean="0"/>
                <a:t> </a:t>
              </a:r>
              <a:r>
                <a:rPr lang="fr-FR" dirty="0" err="1" smtClean="0"/>
                <a:t>Hamiltonian</a:t>
              </a:r>
              <a:endParaRPr lang="fr-FR" dirty="0"/>
            </a:p>
          </p:txBody>
        </p:sp>
      </p:grpSp>
      <p:cxnSp>
        <p:nvCxnSpPr>
          <p:cNvPr id="58" name="Connecteur droit avec flèche 57"/>
          <p:cNvCxnSpPr/>
          <p:nvPr/>
        </p:nvCxnSpPr>
        <p:spPr>
          <a:xfrm flipV="1">
            <a:off x="4406239" y="3528360"/>
            <a:ext cx="46179" cy="6123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353099" y="4152360"/>
            <a:ext cx="13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Light quarks</a:t>
            </a:r>
            <a:endParaRPr lang="fr-FR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V="1">
            <a:off x="5393736" y="3420893"/>
            <a:ext cx="88540" cy="5983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51" y="4177194"/>
            <a:ext cx="897710" cy="249032"/>
          </a:xfrm>
          <a:prstGeom prst="rect">
            <a:avLst/>
          </a:prstGeom>
        </p:spPr>
      </p:pic>
      <p:cxnSp>
        <p:nvCxnSpPr>
          <p:cNvPr id="65" name="Connecteur droit avec flèche 64"/>
          <p:cNvCxnSpPr/>
          <p:nvPr/>
        </p:nvCxnSpPr>
        <p:spPr>
          <a:xfrm flipH="1" flipV="1">
            <a:off x="6049593" y="3384316"/>
            <a:ext cx="241853" cy="5983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84" y="4090351"/>
            <a:ext cx="904873" cy="251265"/>
          </a:xfrm>
          <a:prstGeom prst="rect">
            <a:avLst/>
          </a:prstGeom>
        </p:spPr>
      </p:pic>
      <p:sp>
        <p:nvSpPr>
          <p:cNvPr id="69" name="Rectangle à coins arrondis 68"/>
          <p:cNvSpPr/>
          <p:nvPr/>
        </p:nvSpPr>
        <p:spPr>
          <a:xfrm>
            <a:off x="4788024" y="3928087"/>
            <a:ext cx="2376264" cy="604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7229954" y="4018557"/>
            <a:ext cx="18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Heavy – light interaction</a:t>
            </a:r>
            <a:endParaRPr lang="fr-FR" dirty="0"/>
          </a:p>
        </p:txBody>
      </p:sp>
      <p:pic>
        <p:nvPicPr>
          <p:cNvPr id="82" name="Image 8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07" y="896004"/>
            <a:ext cx="3532376" cy="308359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4" y="4813408"/>
            <a:ext cx="6429949" cy="311717"/>
          </a:xfrm>
          <a:prstGeom prst="rect">
            <a:avLst/>
          </a:prstGeom>
        </p:spPr>
      </p:pic>
      <p:sp>
        <p:nvSpPr>
          <p:cNvPr id="77" name="Rectangle à coins arrondis 76"/>
          <p:cNvSpPr/>
          <p:nvPr/>
        </p:nvSpPr>
        <p:spPr>
          <a:xfrm>
            <a:off x="5580112" y="4768510"/>
            <a:ext cx="1008112" cy="464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avec flèche 77"/>
          <p:cNvCxnSpPr/>
          <p:nvPr/>
        </p:nvCxnSpPr>
        <p:spPr>
          <a:xfrm flipV="1">
            <a:off x="5652120" y="5232896"/>
            <a:ext cx="160548" cy="360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4634072" y="5515099"/>
            <a:ext cx="490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Only</a:t>
            </a:r>
            <a:r>
              <a:rPr lang="fr-FR" dirty="0" smtClean="0"/>
              <a:t> U</a:t>
            </a:r>
            <a:r>
              <a:rPr lang="fr-FR" baseline="-25000" dirty="0" smtClean="0"/>
              <a:t>1</a:t>
            </a:r>
            <a:r>
              <a:rPr lang="fr-FR" dirty="0" smtClean="0"/>
              <a:t> and U</a:t>
            </a:r>
            <a:r>
              <a:rPr lang="fr-FR" baseline="-25000" dirty="0" smtClean="0"/>
              <a:t>2</a:t>
            </a:r>
            <a:r>
              <a:rPr lang="fr-FR" dirty="0" smtClean="0"/>
              <a:t>  =&gt; ≠0 (as                                  )</a:t>
            </a:r>
            <a:endParaRPr lang="fr-FR" dirty="0"/>
          </a:p>
        </p:txBody>
      </p:sp>
      <p:pic>
        <p:nvPicPr>
          <p:cNvPr id="81" name="Image 8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04" y="5535148"/>
            <a:ext cx="1609143" cy="315124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3" y="6007839"/>
            <a:ext cx="4065837" cy="344708"/>
          </a:xfrm>
          <a:prstGeom prst="rect">
            <a:avLst/>
          </a:prstGeom>
        </p:spPr>
      </p:pic>
      <p:sp>
        <p:nvSpPr>
          <p:cNvPr id="86" name="Flèche vers le bas 85"/>
          <p:cNvSpPr/>
          <p:nvPr/>
        </p:nvSpPr>
        <p:spPr>
          <a:xfrm>
            <a:off x="412517" y="5451520"/>
            <a:ext cx="2404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à coins arrondis 87"/>
          <p:cNvSpPr/>
          <p:nvPr/>
        </p:nvSpPr>
        <p:spPr>
          <a:xfrm>
            <a:off x="2326218" y="5991294"/>
            <a:ext cx="1885741" cy="464723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9" name="Connecteur droit avec flèche 88"/>
          <p:cNvCxnSpPr/>
          <p:nvPr/>
        </p:nvCxnSpPr>
        <p:spPr>
          <a:xfrm flipH="1">
            <a:off x="4206002" y="6186132"/>
            <a:ext cx="446652" cy="527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572000" y="5870815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Sub</a:t>
            </a:r>
            <a:r>
              <a:rPr lang="fr-FR" dirty="0" smtClean="0"/>
              <a:t>-part of the VN </a:t>
            </a:r>
            <a:r>
              <a:rPr lang="fr-FR" dirty="0" err="1" smtClean="0"/>
              <a:t>equation</a:t>
            </a:r>
            <a:r>
              <a:rPr lang="fr-FR" dirty="0" smtClean="0"/>
              <a:t>, </a:t>
            </a:r>
            <a:r>
              <a:rPr lang="fr-FR" dirty="0" err="1" smtClean="0"/>
              <a:t>still</a:t>
            </a:r>
            <a:r>
              <a:rPr lang="fr-FR" dirty="0" smtClean="0"/>
              <a:t> impossible to deal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exactly</a:t>
            </a:r>
            <a:r>
              <a:rPr lang="fr-FR" dirty="0" smtClean="0"/>
              <a:t> at the quantum n-body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2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28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Remler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formalism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at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work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9892" y="846981"/>
            <a:ext cx="837027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u="sng" dirty="0" smtClean="0"/>
              <a:t>Passing to the Wigner representation</a:t>
            </a:r>
            <a:r>
              <a:rPr lang="en-US" sz="1846" dirty="0" smtClean="0"/>
              <a:t>: </a:t>
            </a:r>
          </a:p>
          <a:p>
            <a:endParaRPr lang="en-US" sz="1846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31" y="1352464"/>
            <a:ext cx="5333737" cy="330446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3742118" y="1898183"/>
            <a:ext cx="1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3" y="2430606"/>
            <a:ext cx="3476594" cy="57958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15" y="2430607"/>
            <a:ext cx="5205175" cy="91704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175260" y="1898183"/>
            <a:ext cx="13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Direct </a:t>
            </a:r>
            <a:r>
              <a:rPr lang="fr-FR" dirty="0" err="1" smtClean="0"/>
              <a:t>space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5711097" y="1898183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Wigner </a:t>
            </a:r>
            <a:r>
              <a:rPr lang="fr-FR" dirty="0" err="1" smtClean="0"/>
              <a:t>space</a:t>
            </a:r>
            <a:r>
              <a:rPr lang="fr-FR" dirty="0" smtClean="0"/>
              <a:t>….</a:t>
            </a:r>
            <a:endParaRPr lang="fr-FR" dirty="0"/>
          </a:p>
        </p:txBody>
      </p:sp>
      <p:sp>
        <p:nvSpPr>
          <p:cNvPr id="23" name="Flèche courbée vers le bas 22"/>
          <p:cNvSpPr/>
          <p:nvPr/>
        </p:nvSpPr>
        <p:spPr>
          <a:xfrm flipH="1" flipV="1">
            <a:off x="3006011" y="3329068"/>
            <a:ext cx="1872208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11075" y="3833124"/>
            <a:ext cx="285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One to one correspondance </a:t>
            </a:r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4139952" y="4322495"/>
            <a:ext cx="509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 </a:t>
            </a:r>
            <a:r>
              <a:rPr lang="fr-FR" dirty="0" err="1" smtClean="0"/>
              <a:t>treated</a:t>
            </a:r>
            <a:r>
              <a:rPr lang="fr-FR" dirty="0" smtClean="0"/>
              <a:t> at the semi-</a:t>
            </a:r>
            <a:r>
              <a:rPr lang="fr-FR" dirty="0" err="1" smtClean="0"/>
              <a:t>classical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: </a:t>
            </a:r>
          </a:p>
          <a:p>
            <a:endParaRPr lang="fr-FR" dirty="0"/>
          </a:p>
          <a:p>
            <a:r>
              <a:rPr lang="fr-FR" b="1" dirty="0" smtClean="0"/>
              <a:t>Wigner distribution </a:t>
            </a:r>
            <a:r>
              <a:rPr lang="fr-FR" b="1" dirty="0" smtClean="0">
                <a:sym typeface="Wingdings" panose="05000000000000000000" pitchFamily="2" charset="2"/>
              </a:rPr>
              <a:t> {</a:t>
            </a:r>
            <a:r>
              <a:rPr lang="fr-FR" b="1" dirty="0" err="1" smtClean="0">
                <a:sym typeface="Wingdings" panose="05000000000000000000" pitchFamily="2" charset="2"/>
              </a:rPr>
              <a:t>trajectories</a:t>
            </a:r>
            <a:r>
              <a:rPr lang="fr-FR" b="1" dirty="0" smtClean="0">
                <a:sym typeface="Wingdings" panose="05000000000000000000" pitchFamily="2" charset="2"/>
              </a:rPr>
              <a:t> in phase </a:t>
            </a:r>
            <a:r>
              <a:rPr lang="fr-FR" b="1" dirty="0" err="1" smtClean="0">
                <a:sym typeface="Wingdings" panose="05000000000000000000" pitchFamily="2" charset="2"/>
              </a:rPr>
              <a:t>space</a:t>
            </a:r>
            <a:r>
              <a:rPr lang="fr-FR" b="1" dirty="0" smtClean="0">
                <a:sym typeface="Wingdings" panose="05000000000000000000" pitchFamily="2" charset="2"/>
              </a:rPr>
              <a:t>}</a:t>
            </a:r>
            <a:endParaRPr lang="fr-FR" b="1" dirty="0"/>
          </a:p>
        </p:txBody>
      </p:sp>
      <p:sp>
        <p:nvSpPr>
          <p:cNvPr id="30" name="Flèche droite 29"/>
          <p:cNvSpPr/>
          <p:nvPr/>
        </p:nvSpPr>
        <p:spPr>
          <a:xfrm>
            <a:off x="323528" y="587727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9" y="5891483"/>
            <a:ext cx="1861316" cy="345829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2856598" y="5904837"/>
            <a:ext cx="641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modelized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trajectories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in Wigner </a:t>
            </a:r>
            <a:r>
              <a:rPr lang="fr-FR" dirty="0" err="1" smtClean="0"/>
              <a:t>space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3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7577" y="894457"/>
            <a:ext cx="837027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dirty="0"/>
              <a:t>The effective  rate for  </a:t>
            </a:r>
            <a:r>
              <a:rPr lang="en-US" sz="1846" dirty="0" err="1"/>
              <a:t>quarkonia</a:t>
            </a:r>
            <a:r>
              <a:rPr lang="en-US" sz="1846" dirty="0"/>
              <a:t> state creation (dissociation) in the medium is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78417" y="4250861"/>
            <a:ext cx="3663426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… but no explicit description of W</a:t>
            </a:r>
            <a:r>
              <a:rPr lang="fr-FR" sz="1846" baseline="-25000" dirty="0"/>
              <a:t>N</a:t>
            </a:r>
            <a:r>
              <a:rPr lang="fr-FR" sz="1846" dirty="0"/>
              <a:t> </a:t>
            </a:r>
            <a:r>
              <a:rPr lang="fr-FR" sz="1846" dirty="0" err="1"/>
              <a:t>required</a:t>
            </a:r>
            <a:r>
              <a:rPr lang="fr-FR" sz="1846" dirty="0"/>
              <a:t> (as </a:t>
            </a:r>
            <a:r>
              <a:rPr lang="fr-FR" sz="1846" dirty="0" err="1"/>
              <a:t>it</a:t>
            </a:r>
            <a:r>
              <a:rPr lang="fr-FR" sz="1846" dirty="0"/>
              <a:t> </a:t>
            </a:r>
            <a:r>
              <a:rPr lang="fr-FR" sz="1846" dirty="0" err="1"/>
              <a:t>appears</a:t>
            </a:r>
            <a:r>
              <a:rPr lang="fr-FR" sz="1846" dirty="0"/>
              <a:t> in the trace) </a:t>
            </a:r>
            <a:endParaRPr lang="en-US" sz="1846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813538" y="5024710"/>
            <a:ext cx="283202" cy="44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899139" y="2136856"/>
            <a:ext cx="597876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dirty="0"/>
              <a:t>Working in the phase space through Wigner distribution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8441" y="3336818"/>
            <a:ext cx="500157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2" dirty="0"/>
              <a:t> </a:t>
            </a:r>
            <a:r>
              <a:rPr lang="fr-FR" sz="1846" dirty="0" err="1"/>
              <a:t>Quarkonia</a:t>
            </a:r>
            <a:r>
              <a:rPr lang="fr-FR" sz="1846" dirty="0"/>
              <a:t>: Double </a:t>
            </a:r>
            <a:r>
              <a:rPr lang="fr-FR" sz="1846" dirty="0" err="1"/>
              <a:t>Gaussian</a:t>
            </a:r>
            <a:r>
              <a:rPr lang="fr-FR" sz="1846" dirty="0"/>
              <a:t> approximation   </a:t>
            </a:r>
            <a:endParaRPr lang="en-US" sz="1846" dirty="0"/>
          </a:p>
        </p:txBody>
      </p:sp>
      <p:sp>
        <p:nvSpPr>
          <p:cNvPr id="22" name="ZoneTexte 21"/>
          <p:cNvSpPr txBox="1"/>
          <p:nvPr/>
        </p:nvSpPr>
        <p:spPr>
          <a:xfrm>
            <a:off x="62459" y="4317816"/>
            <a:ext cx="490380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2" dirty="0"/>
              <a:t>  </a:t>
            </a:r>
            <a:r>
              <a:rPr lang="fr-FR" sz="1846" dirty="0" err="1"/>
              <a:t>Parameter</a:t>
            </a:r>
            <a:r>
              <a:rPr lang="fr-FR" sz="1846" dirty="0"/>
              <a:t>: The </a:t>
            </a:r>
            <a:r>
              <a:rPr lang="fr-FR" sz="1846" dirty="0" err="1"/>
              <a:t>Gaussian</a:t>
            </a:r>
            <a:r>
              <a:rPr lang="fr-FR" sz="1846" dirty="0"/>
              <a:t> </a:t>
            </a:r>
            <a:r>
              <a:rPr lang="fr-FR" sz="1846" dirty="0" err="1"/>
              <a:t>width</a:t>
            </a:r>
            <a:r>
              <a:rPr lang="fr-FR" sz="1846" dirty="0"/>
              <a:t> </a:t>
            </a:r>
            <a:r>
              <a:rPr lang="fr-FR" sz="1846" dirty="0" smtClean="0">
                <a:latin typeface="Symbol" panose="05050102010706020507" pitchFamily="18" charset="2"/>
              </a:rPr>
              <a:t>s </a:t>
            </a:r>
            <a:r>
              <a:rPr lang="fr-FR" sz="1846" dirty="0" smtClean="0">
                <a:latin typeface="Symbol" panose="05050102010706020507" pitchFamily="18" charset="2"/>
                <a:sym typeface="Symbol" panose="05050102010706020507" pitchFamily="18" charset="2"/>
              </a:rPr>
              <a:t> </a:t>
            </a:r>
            <a:r>
              <a:rPr lang="fr-FR" sz="1846" dirty="0" smtClean="0">
                <a:sym typeface="Symbol" panose="05050102010706020507" pitchFamily="18" charset="2"/>
              </a:rPr>
              <a:t>0.35 </a:t>
            </a:r>
            <a:r>
              <a:rPr lang="fr-FR" sz="1846" dirty="0" err="1" smtClean="0">
                <a:sym typeface="Symbol" panose="05050102010706020507" pitchFamily="18" charset="2"/>
              </a:rPr>
              <a:t>fm</a:t>
            </a:r>
            <a:endParaRPr lang="fr-FR" sz="1846" dirty="0"/>
          </a:p>
        </p:txBody>
      </p:sp>
      <p:sp>
        <p:nvSpPr>
          <p:cNvPr id="23" name="ZoneTexte 22"/>
          <p:cNvSpPr txBox="1"/>
          <p:nvPr/>
        </p:nvSpPr>
        <p:spPr>
          <a:xfrm>
            <a:off x="98439" y="5591853"/>
            <a:ext cx="890689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>
                <a:solidFill>
                  <a:srgbClr val="FF0000"/>
                </a:solidFill>
                <a:latin typeface="+mj-lt"/>
              </a:rPr>
              <a:t>and (</a:t>
            </a:r>
            <a:r>
              <a:rPr lang="fr-FR" sz="1846" dirty="0" err="1">
                <a:solidFill>
                  <a:srgbClr val="FF0000"/>
                </a:solidFill>
                <a:latin typeface="+mj-lt"/>
              </a:rPr>
              <a:t>less</a:t>
            </a:r>
            <a:r>
              <a:rPr lang="fr-FR" sz="1846" dirty="0">
                <a:solidFill>
                  <a:srgbClr val="FF0000"/>
                </a:solidFill>
                <a:latin typeface="+mj-lt"/>
              </a:rPr>
              <a:t> trivial) : </a:t>
            </a:r>
            <a:r>
              <a:rPr lang="fr-FR" sz="1846" dirty="0" err="1">
                <a:solidFill>
                  <a:srgbClr val="FF0000"/>
                </a:solidFill>
                <a:latin typeface="+mj-lt"/>
              </a:rPr>
              <a:t>generalisation</a:t>
            </a:r>
            <a:r>
              <a:rPr lang="fr-FR" sz="1846" dirty="0">
                <a:solidFill>
                  <a:srgbClr val="FF0000"/>
                </a:solidFill>
                <a:latin typeface="+mj-lt"/>
              </a:rPr>
              <a:t> at </a:t>
            </a:r>
            <a:r>
              <a:rPr lang="fr-FR" sz="1846" dirty="0" err="1">
                <a:solidFill>
                  <a:srgbClr val="FF0000"/>
                </a:solidFill>
                <a:latin typeface="+mj-lt"/>
              </a:rPr>
              <a:t>finite</a:t>
            </a:r>
            <a:r>
              <a:rPr lang="fr-FR" sz="1846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846" dirty="0" smtClean="0">
                <a:solidFill>
                  <a:srgbClr val="FF0000"/>
                </a:solidFill>
                <a:latin typeface="+mj-lt"/>
              </a:rPr>
              <a:t>4-velocity u; </a:t>
            </a:r>
            <a:r>
              <a:rPr lang="fr-FR" sz="1846" dirty="0" err="1">
                <a:solidFill>
                  <a:srgbClr val="FF0000"/>
                </a:solidFill>
                <a:latin typeface="+mj-lt"/>
              </a:rPr>
              <a:t>fully</a:t>
            </a:r>
            <a:r>
              <a:rPr lang="fr-FR" sz="1846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846" dirty="0" err="1" smtClean="0">
                <a:solidFill>
                  <a:srgbClr val="FF0000"/>
                </a:solidFill>
                <a:latin typeface="+mj-lt"/>
              </a:rPr>
              <a:t>relativistic</a:t>
            </a:r>
            <a:r>
              <a:rPr lang="fr-FR" sz="1846" dirty="0" smtClean="0">
                <a:solidFill>
                  <a:srgbClr val="FF0000"/>
                </a:solidFill>
                <a:latin typeface="+mj-lt"/>
              </a:rPr>
              <a:t>… to warrant </a:t>
            </a:r>
            <a:r>
              <a:rPr lang="fr-FR" sz="1846" dirty="0" err="1" smtClean="0">
                <a:solidFill>
                  <a:srgbClr val="FF0000"/>
                </a:solidFill>
                <a:latin typeface="+mj-lt"/>
              </a:rPr>
              <a:t>orthogonality</a:t>
            </a:r>
            <a:r>
              <a:rPr lang="fr-FR" sz="1846" dirty="0" smtClean="0">
                <a:solidFill>
                  <a:srgbClr val="FF0000"/>
                </a:solidFill>
                <a:latin typeface="+mj-lt"/>
              </a:rPr>
              <a:t> of states </a:t>
            </a:r>
            <a:endParaRPr lang="fr-FR" sz="1846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4776817"/>
            <a:ext cx="2532185" cy="448408"/>
          </a:xfrm>
          <a:prstGeom prst="rect">
            <a:avLst/>
          </a:prstGeom>
        </p:spPr>
      </p:pic>
      <p:sp>
        <p:nvSpPr>
          <p:cNvPr id="31" name="Flèche à angle droit 30"/>
          <p:cNvSpPr/>
          <p:nvPr/>
        </p:nvSpPr>
        <p:spPr>
          <a:xfrm flipV="1">
            <a:off x="7877908" y="2316580"/>
            <a:ext cx="422031" cy="6790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32" name="Flèche à angle droit 31"/>
          <p:cNvSpPr/>
          <p:nvPr/>
        </p:nvSpPr>
        <p:spPr>
          <a:xfrm flipH="1" flipV="1">
            <a:off x="1448656" y="2274175"/>
            <a:ext cx="422540" cy="6790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34" name="ZoneTexte 33"/>
          <p:cNvSpPr txBox="1"/>
          <p:nvPr/>
        </p:nvSpPr>
        <p:spPr>
          <a:xfrm>
            <a:off x="4079631" y="4847475"/>
            <a:ext cx="69898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2" dirty="0"/>
              <a:t> </a:t>
            </a:r>
            <a:r>
              <a:rPr lang="fr-FR" sz="1662" dirty="0" err="1"/>
              <a:t>W</a:t>
            </a:r>
            <a:r>
              <a:rPr lang="fr-FR" sz="1662" baseline="30000" dirty="0" err="1">
                <a:latin typeface="Symbol" panose="05050102010706020507" pitchFamily="18" charset="2"/>
              </a:rPr>
              <a:t>y</a:t>
            </a:r>
            <a:r>
              <a:rPr lang="fr-FR" sz="1662" dirty="0"/>
              <a:t> </a:t>
            </a:r>
            <a:endParaRPr lang="en-US" sz="1662" dirty="0"/>
          </a:p>
        </p:txBody>
      </p:sp>
      <p:pic>
        <p:nvPicPr>
          <p:cNvPr id="35" name="Imag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61" y="4891341"/>
            <a:ext cx="348835" cy="25318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5556739" y="3350525"/>
            <a:ext cx="34348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2" dirty="0"/>
              <a:t> </a:t>
            </a:r>
            <a:r>
              <a:rPr lang="fr-FR" sz="1846" dirty="0"/>
              <a:t>W</a:t>
            </a:r>
            <a:r>
              <a:rPr lang="fr-FR" sz="1846" baseline="-25000" dirty="0"/>
              <a:t>N</a:t>
            </a:r>
            <a:r>
              <a:rPr lang="fr-FR" sz="1846" dirty="0"/>
              <a:t> : Semi-</a:t>
            </a:r>
            <a:r>
              <a:rPr lang="fr-FR" sz="1846" dirty="0" err="1"/>
              <a:t>classical</a:t>
            </a:r>
            <a:r>
              <a:rPr lang="fr-FR" sz="1846" dirty="0"/>
              <a:t> </a:t>
            </a:r>
            <a:r>
              <a:rPr lang="fr-FR" sz="1846" dirty="0" err="1"/>
              <a:t>approach</a:t>
            </a:r>
            <a:endParaRPr lang="en-US" sz="1846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3726090" y="5024710"/>
            <a:ext cx="283202" cy="44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29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Remler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formalism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at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work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1" y="3702649"/>
            <a:ext cx="3892114" cy="5464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95" y="2731930"/>
            <a:ext cx="4585127" cy="4067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51" y="3848217"/>
            <a:ext cx="4178286" cy="294095"/>
          </a:xfrm>
          <a:prstGeom prst="rect">
            <a:avLst/>
          </a:prstGeom>
        </p:spPr>
      </p:pic>
      <p:pic>
        <p:nvPicPr>
          <p:cNvPr id="3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06" y="1507713"/>
            <a:ext cx="4065837" cy="3447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25" y="5981748"/>
            <a:ext cx="2191066" cy="3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/>
          <p:cNvSpPr txBox="1"/>
          <p:nvPr/>
        </p:nvSpPr>
        <p:spPr>
          <a:xfrm>
            <a:off x="4103948" y="425449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</a:t>
            </a:r>
            <a:endParaRPr lang="en-US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497782" y="3717032"/>
            <a:ext cx="76328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re 1 1"/>
          <p:cNvSpPr txBox="1">
            <a:spLocks/>
          </p:cNvSpPr>
          <p:nvPr/>
        </p:nvSpPr>
        <p:spPr>
          <a:xfrm>
            <a:off x="63641" y="108309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Several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regimes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effects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Flèche droite 45"/>
          <p:cNvSpPr/>
          <p:nvPr/>
        </p:nvSpPr>
        <p:spPr>
          <a:xfrm>
            <a:off x="3771265" y="3833832"/>
            <a:ext cx="1727073" cy="3674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922108" y="37788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868144" y="1840358"/>
            <a:ext cx="2381932" cy="1614063"/>
            <a:chOff x="605892" y="1842185"/>
            <a:chExt cx="2381932" cy="1614063"/>
          </a:xfrm>
        </p:grpSpPr>
        <p:grpSp>
          <p:nvGrpSpPr>
            <p:cNvPr id="51" name="Groupe 50"/>
            <p:cNvGrpSpPr/>
            <p:nvPr/>
          </p:nvGrpSpPr>
          <p:grpSpPr>
            <a:xfrm>
              <a:off x="899592" y="2207439"/>
              <a:ext cx="2088232" cy="1224136"/>
              <a:chOff x="5868144" y="3501008"/>
              <a:chExt cx="2088232" cy="1224136"/>
            </a:xfrm>
          </p:grpSpPr>
          <p:cxnSp>
            <p:nvCxnSpPr>
              <p:cNvPr id="52" name="Connecteur droit avec flèche 51"/>
              <p:cNvCxnSpPr/>
              <p:nvPr/>
            </p:nvCxnSpPr>
            <p:spPr>
              <a:xfrm>
                <a:off x="5868144" y="4725144"/>
                <a:ext cx="20882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/>
              <p:nvPr/>
            </p:nvCxnSpPr>
            <p:spPr>
              <a:xfrm flipV="1">
                <a:off x="5868144" y="3501008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Forme libre 53"/>
            <p:cNvSpPr/>
            <p:nvPr/>
          </p:nvSpPr>
          <p:spPr>
            <a:xfrm rot="21412258">
              <a:off x="2005737" y="2476272"/>
              <a:ext cx="692133" cy="972451"/>
            </a:xfrm>
            <a:custGeom>
              <a:avLst/>
              <a:gdLst>
                <a:gd name="connsiteX0" fmla="*/ 0 w 530942"/>
                <a:gd name="connsiteY0" fmla="*/ 954242 h 972451"/>
                <a:gd name="connsiteX1" fmla="*/ 108155 w 530942"/>
                <a:gd name="connsiteY1" fmla="*/ 905081 h 972451"/>
                <a:gd name="connsiteX2" fmla="*/ 157316 w 530942"/>
                <a:gd name="connsiteY2" fmla="*/ 806758 h 972451"/>
                <a:gd name="connsiteX3" fmla="*/ 314632 w 530942"/>
                <a:gd name="connsiteY3" fmla="*/ 513 h 972451"/>
                <a:gd name="connsiteX4" fmla="*/ 353961 w 530942"/>
                <a:gd name="connsiteY4" fmla="*/ 688771 h 972451"/>
                <a:gd name="connsiteX5" fmla="*/ 481781 w 530942"/>
                <a:gd name="connsiteY5" fmla="*/ 944410 h 972451"/>
                <a:gd name="connsiteX6" fmla="*/ 530942 w 530942"/>
                <a:gd name="connsiteY6" fmla="*/ 954242 h 9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942" h="972451">
                  <a:moveTo>
                    <a:pt x="0" y="954242"/>
                  </a:moveTo>
                  <a:cubicBezTo>
                    <a:pt x="40968" y="941952"/>
                    <a:pt x="81936" y="929662"/>
                    <a:pt x="108155" y="905081"/>
                  </a:cubicBezTo>
                  <a:cubicBezTo>
                    <a:pt x="134374" y="880500"/>
                    <a:pt x="122903" y="957519"/>
                    <a:pt x="157316" y="806758"/>
                  </a:cubicBezTo>
                  <a:cubicBezTo>
                    <a:pt x="191729" y="655997"/>
                    <a:pt x="281858" y="20177"/>
                    <a:pt x="314632" y="513"/>
                  </a:cubicBezTo>
                  <a:cubicBezTo>
                    <a:pt x="347406" y="-19152"/>
                    <a:pt x="326103" y="531455"/>
                    <a:pt x="353961" y="688771"/>
                  </a:cubicBezTo>
                  <a:cubicBezTo>
                    <a:pt x="381819" y="846087"/>
                    <a:pt x="452284" y="900165"/>
                    <a:pt x="481781" y="944410"/>
                  </a:cubicBezTo>
                  <a:cubicBezTo>
                    <a:pt x="511278" y="988655"/>
                    <a:pt x="521110" y="971448"/>
                    <a:pt x="530942" y="954242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orme libre 54"/>
            <p:cNvSpPr/>
            <p:nvPr/>
          </p:nvSpPr>
          <p:spPr>
            <a:xfrm rot="21412258">
              <a:off x="1130737" y="2453119"/>
              <a:ext cx="246554" cy="972451"/>
            </a:xfrm>
            <a:custGeom>
              <a:avLst/>
              <a:gdLst>
                <a:gd name="connsiteX0" fmla="*/ 0 w 530942"/>
                <a:gd name="connsiteY0" fmla="*/ 954242 h 972451"/>
                <a:gd name="connsiteX1" fmla="*/ 108155 w 530942"/>
                <a:gd name="connsiteY1" fmla="*/ 905081 h 972451"/>
                <a:gd name="connsiteX2" fmla="*/ 157316 w 530942"/>
                <a:gd name="connsiteY2" fmla="*/ 806758 h 972451"/>
                <a:gd name="connsiteX3" fmla="*/ 314632 w 530942"/>
                <a:gd name="connsiteY3" fmla="*/ 513 h 972451"/>
                <a:gd name="connsiteX4" fmla="*/ 353961 w 530942"/>
                <a:gd name="connsiteY4" fmla="*/ 688771 h 972451"/>
                <a:gd name="connsiteX5" fmla="*/ 481781 w 530942"/>
                <a:gd name="connsiteY5" fmla="*/ 944410 h 972451"/>
                <a:gd name="connsiteX6" fmla="*/ 530942 w 530942"/>
                <a:gd name="connsiteY6" fmla="*/ 954242 h 9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942" h="972451">
                  <a:moveTo>
                    <a:pt x="0" y="954242"/>
                  </a:moveTo>
                  <a:cubicBezTo>
                    <a:pt x="40968" y="941952"/>
                    <a:pt x="81936" y="929662"/>
                    <a:pt x="108155" y="905081"/>
                  </a:cubicBezTo>
                  <a:cubicBezTo>
                    <a:pt x="134374" y="880500"/>
                    <a:pt x="122903" y="957519"/>
                    <a:pt x="157316" y="806758"/>
                  </a:cubicBezTo>
                  <a:cubicBezTo>
                    <a:pt x="191729" y="655997"/>
                    <a:pt x="281858" y="20177"/>
                    <a:pt x="314632" y="513"/>
                  </a:cubicBezTo>
                  <a:cubicBezTo>
                    <a:pt x="347406" y="-19152"/>
                    <a:pt x="326103" y="531455"/>
                    <a:pt x="353961" y="688771"/>
                  </a:cubicBezTo>
                  <a:cubicBezTo>
                    <a:pt x="381819" y="846087"/>
                    <a:pt x="452284" y="900165"/>
                    <a:pt x="481781" y="944410"/>
                  </a:cubicBezTo>
                  <a:cubicBezTo>
                    <a:pt x="511278" y="988655"/>
                    <a:pt x="521110" y="971448"/>
                    <a:pt x="530942" y="954242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orme libre 55"/>
            <p:cNvSpPr/>
            <p:nvPr/>
          </p:nvSpPr>
          <p:spPr>
            <a:xfrm rot="21412258">
              <a:off x="1609052" y="2483797"/>
              <a:ext cx="416437" cy="972451"/>
            </a:xfrm>
            <a:custGeom>
              <a:avLst/>
              <a:gdLst>
                <a:gd name="connsiteX0" fmla="*/ 0 w 530942"/>
                <a:gd name="connsiteY0" fmla="*/ 954242 h 972451"/>
                <a:gd name="connsiteX1" fmla="*/ 108155 w 530942"/>
                <a:gd name="connsiteY1" fmla="*/ 905081 h 972451"/>
                <a:gd name="connsiteX2" fmla="*/ 157316 w 530942"/>
                <a:gd name="connsiteY2" fmla="*/ 806758 h 972451"/>
                <a:gd name="connsiteX3" fmla="*/ 314632 w 530942"/>
                <a:gd name="connsiteY3" fmla="*/ 513 h 972451"/>
                <a:gd name="connsiteX4" fmla="*/ 353961 w 530942"/>
                <a:gd name="connsiteY4" fmla="*/ 688771 h 972451"/>
                <a:gd name="connsiteX5" fmla="*/ 481781 w 530942"/>
                <a:gd name="connsiteY5" fmla="*/ 944410 h 972451"/>
                <a:gd name="connsiteX6" fmla="*/ 530942 w 530942"/>
                <a:gd name="connsiteY6" fmla="*/ 954242 h 9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942" h="972451">
                  <a:moveTo>
                    <a:pt x="0" y="954242"/>
                  </a:moveTo>
                  <a:cubicBezTo>
                    <a:pt x="40968" y="941952"/>
                    <a:pt x="81936" y="929662"/>
                    <a:pt x="108155" y="905081"/>
                  </a:cubicBezTo>
                  <a:cubicBezTo>
                    <a:pt x="134374" y="880500"/>
                    <a:pt x="122903" y="957519"/>
                    <a:pt x="157316" y="806758"/>
                  </a:cubicBezTo>
                  <a:cubicBezTo>
                    <a:pt x="191729" y="655997"/>
                    <a:pt x="281858" y="20177"/>
                    <a:pt x="314632" y="513"/>
                  </a:cubicBezTo>
                  <a:cubicBezTo>
                    <a:pt x="347406" y="-19152"/>
                    <a:pt x="326103" y="531455"/>
                    <a:pt x="353961" y="688771"/>
                  </a:cubicBezTo>
                  <a:cubicBezTo>
                    <a:pt x="381819" y="846087"/>
                    <a:pt x="452284" y="900165"/>
                    <a:pt x="481781" y="944410"/>
                  </a:cubicBezTo>
                  <a:cubicBezTo>
                    <a:pt x="511278" y="988655"/>
                    <a:pt x="521110" y="971448"/>
                    <a:pt x="530942" y="954242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Imag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92" y="1842185"/>
              <a:ext cx="766751" cy="282347"/>
            </a:xfrm>
            <a:prstGeom prst="rect">
              <a:avLst/>
            </a:prstGeom>
          </p:spPr>
        </p:pic>
        <p:cxnSp>
          <p:nvCxnSpPr>
            <p:cNvPr id="71" name="Connecteur droit 70"/>
            <p:cNvCxnSpPr/>
            <p:nvPr/>
          </p:nvCxnSpPr>
          <p:spPr>
            <a:xfrm>
              <a:off x="864479" y="2393613"/>
              <a:ext cx="871227" cy="994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ZoneTexte 73"/>
          <p:cNvSpPr txBox="1"/>
          <p:nvPr/>
        </p:nvSpPr>
        <p:spPr>
          <a:xfrm>
            <a:off x="5387082" y="4460973"/>
            <a:ext cx="396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Gluo</a:t>
            </a:r>
            <a:r>
              <a:rPr lang="en-US" b="1" dirty="0" smtClean="0"/>
              <a:t>-dissociation of well identified levels by scarce “high-energy” gluons</a:t>
            </a:r>
          </a:p>
          <a:p>
            <a:r>
              <a:rPr lang="en-US" b="1" dirty="0" smtClean="0"/>
              <a:t>(dilute medium =&gt; cross section ok)</a:t>
            </a:r>
            <a:endParaRPr lang="en-US" dirty="0"/>
          </a:p>
        </p:txBody>
      </p:sp>
      <p:sp>
        <p:nvSpPr>
          <p:cNvPr id="75" name="ZoneTexte 74"/>
          <p:cNvSpPr txBox="1"/>
          <p:nvPr/>
        </p:nvSpPr>
        <p:spPr>
          <a:xfrm>
            <a:off x="173261" y="4579423"/>
            <a:ext cx="375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Multiple scattering on quasi free states</a:t>
            </a:r>
            <a:endParaRPr lang="en-US" dirty="0"/>
          </a:p>
        </p:txBody>
      </p:sp>
      <p:sp>
        <p:nvSpPr>
          <p:cNvPr id="76" name="ZoneTexte 75"/>
          <p:cNvSpPr txBox="1"/>
          <p:nvPr/>
        </p:nvSpPr>
        <p:spPr>
          <a:xfrm>
            <a:off x="53104" y="5373216"/>
            <a:ext cx="9016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Well identified formalisms (Quantum Master Equation, Boltzmann transport, Stochastic equations,… ) in well identified regimes,  but continuous evolution and no unique framework continuously applicable (to my knowledge)  </a:t>
            </a:r>
          </a:p>
          <a:p>
            <a:endParaRPr lang="en-US" b="1" dirty="0"/>
          </a:p>
          <a:p>
            <a:r>
              <a:rPr lang="en-US" b="1" dirty="0" smtClean="0"/>
              <a:t>Yet, still a need to define the equivalent of a formation – dissociation rate</a:t>
            </a:r>
            <a:endParaRPr lang="en-US" dirty="0"/>
          </a:p>
        </p:txBody>
      </p:sp>
      <p:sp>
        <p:nvSpPr>
          <p:cNvPr id="7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387890" y="1850509"/>
            <a:ext cx="2264230" cy="1581066"/>
            <a:chOff x="3387890" y="1850509"/>
            <a:chExt cx="2264230" cy="1581066"/>
          </a:xfrm>
        </p:grpSpPr>
        <p:grpSp>
          <p:nvGrpSpPr>
            <p:cNvPr id="48" name="Groupe 47"/>
            <p:cNvGrpSpPr/>
            <p:nvPr/>
          </p:nvGrpSpPr>
          <p:grpSpPr>
            <a:xfrm>
              <a:off x="3491880" y="2207439"/>
              <a:ext cx="2088232" cy="1224136"/>
              <a:chOff x="5868144" y="3501008"/>
              <a:chExt cx="2088232" cy="1224136"/>
            </a:xfrm>
          </p:grpSpPr>
          <p:cxnSp>
            <p:nvCxnSpPr>
              <p:cNvPr id="49" name="Connecteur droit avec flèche 48"/>
              <p:cNvCxnSpPr/>
              <p:nvPr/>
            </p:nvCxnSpPr>
            <p:spPr>
              <a:xfrm>
                <a:off x="5868144" y="4725144"/>
                <a:ext cx="20882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 flipV="1">
                <a:off x="5868144" y="3501008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Forme libre 57"/>
            <p:cNvSpPr/>
            <p:nvPr/>
          </p:nvSpPr>
          <p:spPr>
            <a:xfrm rot="21412258">
              <a:off x="3665753" y="2445380"/>
              <a:ext cx="869816" cy="972451"/>
            </a:xfrm>
            <a:custGeom>
              <a:avLst/>
              <a:gdLst>
                <a:gd name="connsiteX0" fmla="*/ 0 w 530942"/>
                <a:gd name="connsiteY0" fmla="*/ 954242 h 972451"/>
                <a:gd name="connsiteX1" fmla="*/ 108155 w 530942"/>
                <a:gd name="connsiteY1" fmla="*/ 905081 h 972451"/>
                <a:gd name="connsiteX2" fmla="*/ 157316 w 530942"/>
                <a:gd name="connsiteY2" fmla="*/ 806758 h 972451"/>
                <a:gd name="connsiteX3" fmla="*/ 314632 w 530942"/>
                <a:gd name="connsiteY3" fmla="*/ 513 h 972451"/>
                <a:gd name="connsiteX4" fmla="*/ 353961 w 530942"/>
                <a:gd name="connsiteY4" fmla="*/ 688771 h 972451"/>
                <a:gd name="connsiteX5" fmla="*/ 481781 w 530942"/>
                <a:gd name="connsiteY5" fmla="*/ 944410 h 972451"/>
                <a:gd name="connsiteX6" fmla="*/ 530942 w 530942"/>
                <a:gd name="connsiteY6" fmla="*/ 954242 h 9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942" h="972451">
                  <a:moveTo>
                    <a:pt x="0" y="954242"/>
                  </a:moveTo>
                  <a:cubicBezTo>
                    <a:pt x="40968" y="941952"/>
                    <a:pt x="81936" y="929662"/>
                    <a:pt x="108155" y="905081"/>
                  </a:cubicBezTo>
                  <a:cubicBezTo>
                    <a:pt x="134374" y="880500"/>
                    <a:pt x="122903" y="957519"/>
                    <a:pt x="157316" y="806758"/>
                  </a:cubicBezTo>
                  <a:cubicBezTo>
                    <a:pt x="191729" y="655997"/>
                    <a:pt x="281858" y="20177"/>
                    <a:pt x="314632" y="513"/>
                  </a:cubicBezTo>
                  <a:cubicBezTo>
                    <a:pt x="347406" y="-19152"/>
                    <a:pt x="326103" y="531455"/>
                    <a:pt x="353961" y="688771"/>
                  </a:cubicBezTo>
                  <a:cubicBezTo>
                    <a:pt x="381819" y="846087"/>
                    <a:pt x="452284" y="900165"/>
                    <a:pt x="481781" y="944410"/>
                  </a:cubicBezTo>
                  <a:cubicBezTo>
                    <a:pt x="511278" y="988655"/>
                    <a:pt x="521110" y="971448"/>
                    <a:pt x="530942" y="954242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4517711" y="2567479"/>
              <a:ext cx="1134409" cy="820821"/>
            </a:xfrm>
            <a:custGeom>
              <a:avLst/>
              <a:gdLst>
                <a:gd name="connsiteX0" fmla="*/ 0 w 2202425"/>
                <a:gd name="connsiteY0" fmla="*/ 1091381 h 1091381"/>
                <a:gd name="connsiteX1" fmla="*/ 167148 w 2202425"/>
                <a:gd name="connsiteY1" fmla="*/ 776749 h 1091381"/>
                <a:gd name="connsiteX2" fmla="*/ 580103 w 2202425"/>
                <a:gd name="connsiteY2" fmla="*/ 501446 h 1091381"/>
                <a:gd name="connsiteX3" fmla="*/ 1514167 w 2202425"/>
                <a:gd name="connsiteY3" fmla="*/ 117988 h 1091381"/>
                <a:gd name="connsiteX4" fmla="*/ 2202425 w 2202425"/>
                <a:gd name="connsiteY4" fmla="*/ 0 h 109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425" h="1091381">
                  <a:moveTo>
                    <a:pt x="0" y="1091381"/>
                  </a:moveTo>
                  <a:cubicBezTo>
                    <a:pt x="35232" y="983226"/>
                    <a:pt x="70464" y="875071"/>
                    <a:pt x="167148" y="776749"/>
                  </a:cubicBezTo>
                  <a:cubicBezTo>
                    <a:pt x="263832" y="678427"/>
                    <a:pt x="355600" y="611240"/>
                    <a:pt x="580103" y="501446"/>
                  </a:cubicBezTo>
                  <a:cubicBezTo>
                    <a:pt x="804606" y="391652"/>
                    <a:pt x="1243780" y="201562"/>
                    <a:pt x="1514167" y="117988"/>
                  </a:cubicBezTo>
                  <a:cubicBezTo>
                    <a:pt x="1784554" y="34414"/>
                    <a:pt x="1993489" y="17207"/>
                    <a:pt x="2202425" y="0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Connecteur droit 68"/>
            <p:cNvCxnSpPr/>
            <p:nvPr/>
          </p:nvCxnSpPr>
          <p:spPr>
            <a:xfrm>
              <a:off x="3487245" y="2398345"/>
              <a:ext cx="1419482" cy="966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Image 7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494" y="2997459"/>
              <a:ext cx="673828" cy="289981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890" y="1850509"/>
              <a:ext cx="766751" cy="282347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413628" y="1796216"/>
            <a:ext cx="2464538" cy="1666166"/>
            <a:chOff x="5768340" y="1845996"/>
            <a:chExt cx="2464538" cy="1666166"/>
          </a:xfrm>
        </p:grpSpPr>
        <p:grpSp>
          <p:nvGrpSpPr>
            <p:cNvPr id="15" name="Groupe 14"/>
            <p:cNvGrpSpPr/>
            <p:nvPr/>
          </p:nvGrpSpPr>
          <p:grpSpPr>
            <a:xfrm>
              <a:off x="5868144" y="2207439"/>
              <a:ext cx="2088232" cy="1224136"/>
              <a:chOff x="5868144" y="3501008"/>
              <a:chExt cx="2088232" cy="1224136"/>
            </a:xfrm>
          </p:grpSpPr>
          <p:cxnSp>
            <p:nvCxnSpPr>
              <p:cNvPr id="5" name="Connecteur droit avec flèche 4"/>
              <p:cNvCxnSpPr/>
              <p:nvPr/>
            </p:nvCxnSpPr>
            <p:spPr>
              <a:xfrm>
                <a:off x="5868144" y="4725144"/>
                <a:ext cx="20882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 flipV="1">
                <a:off x="5868144" y="3501008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orme libre 7"/>
            <p:cNvSpPr/>
            <p:nvPr/>
          </p:nvSpPr>
          <p:spPr>
            <a:xfrm>
              <a:off x="5889523" y="2344366"/>
              <a:ext cx="1994845" cy="1091381"/>
            </a:xfrm>
            <a:custGeom>
              <a:avLst/>
              <a:gdLst>
                <a:gd name="connsiteX0" fmla="*/ 0 w 2202425"/>
                <a:gd name="connsiteY0" fmla="*/ 1091381 h 1091381"/>
                <a:gd name="connsiteX1" fmla="*/ 167148 w 2202425"/>
                <a:gd name="connsiteY1" fmla="*/ 776749 h 1091381"/>
                <a:gd name="connsiteX2" fmla="*/ 580103 w 2202425"/>
                <a:gd name="connsiteY2" fmla="*/ 501446 h 1091381"/>
                <a:gd name="connsiteX3" fmla="*/ 1514167 w 2202425"/>
                <a:gd name="connsiteY3" fmla="*/ 117988 h 1091381"/>
                <a:gd name="connsiteX4" fmla="*/ 2202425 w 2202425"/>
                <a:gd name="connsiteY4" fmla="*/ 0 h 109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425" h="1091381">
                  <a:moveTo>
                    <a:pt x="0" y="1091381"/>
                  </a:moveTo>
                  <a:cubicBezTo>
                    <a:pt x="35232" y="983226"/>
                    <a:pt x="70464" y="875071"/>
                    <a:pt x="167148" y="776749"/>
                  </a:cubicBezTo>
                  <a:cubicBezTo>
                    <a:pt x="263832" y="678427"/>
                    <a:pt x="355600" y="611240"/>
                    <a:pt x="580103" y="501446"/>
                  </a:cubicBezTo>
                  <a:cubicBezTo>
                    <a:pt x="804606" y="391652"/>
                    <a:pt x="1243780" y="201562"/>
                    <a:pt x="1514167" y="117988"/>
                  </a:cubicBezTo>
                  <a:cubicBezTo>
                    <a:pt x="1784554" y="34414"/>
                    <a:pt x="1993489" y="17207"/>
                    <a:pt x="2202425" y="0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Image 6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3" y="3322753"/>
              <a:ext cx="204495" cy="189409"/>
            </a:xfrm>
            <a:prstGeom prst="rect">
              <a:avLst/>
            </a:prstGeom>
          </p:spPr>
        </p:pic>
        <p:cxnSp>
          <p:nvCxnSpPr>
            <p:cNvPr id="67" name="Connecteur droit 66"/>
            <p:cNvCxnSpPr/>
            <p:nvPr/>
          </p:nvCxnSpPr>
          <p:spPr>
            <a:xfrm>
              <a:off x="5889523" y="2344366"/>
              <a:ext cx="1994845" cy="796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Image 6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059" y="2649363"/>
              <a:ext cx="673828" cy="289981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340" y="1845996"/>
              <a:ext cx="766751" cy="282347"/>
            </a:xfrm>
            <a:prstGeom prst="rect">
              <a:avLst/>
            </a:prstGeom>
          </p:spPr>
        </p:pic>
      </p:grpSp>
      <p:sp>
        <p:nvSpPr>
          <p:cNvPr id="37" name="Titre 1 2"/>
          <p:cNvSpPr txBox="1">
            <a:spLocks/>
          </p:cNvSpPr>
          <p:nvPr/>
        </p:nvSpPr>
        <p:spPr>
          <a:xfrm>
            <a:off x="0" y="4224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Charmonia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in a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microscopic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theory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75657" y="1925254"/>
            <a:ext cx="16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Spectral </a:t>
            </a:r>
            <a:r>
              <a:rPr lang="fr-FR" dirty="0" err="1" smtClean="0">
                <a:solidFill>
                  <a:srgbClr val="0000CC"/>
                </a:solidFill>
              </a:rPr>
              <a:t>density</a:t>
            </a:r>
            <a:endParaRPr lang="fr-FR" dirty="0">
              <a:solidFill>
                <a:srgbClr val="0000CC"/>
              </a:solidFill>
            </a:endParaRPr>
          </a:p>
        </p:txBody>
      </p:sp>
      <p:pic>
        <p:nvPicPr>
          <p:cNvPr id="9" name="Image 8" descr="\documentclass{article}&#10;\usepackage{amsmath}&#10;\pagestyle{empty}&#10;\begin{document}&#10;&#10;$p(E_g)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00" y="2692887"/>
            <a:ext cx="674863" cy="293316"/>
          </a:xfrm>
          <a:prstGeom prst="rect">
            <a:avLst/>
          </a:prstGeom>
          <a:noFill/>
        </p:spPr>
      </p:pic>
      <p:sp>
        <p:nvSpPr>
          <p:cNvPr id="43" name="ZoneTexte 42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       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8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59873" y="1040371"/>
            <a:ext cx="5329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Word of caution: </a:t>
            </a:r>
            <a:r>
              <a:rPr lang="fr-FR" sz="2000" dirty="0" err="1"/>
              <a:t>Exploratory</a:t>
            </a:r>
            <a:r>
              <a:rPr lang="fr-FR" sz="2000" dirty="0"/>
              <a:t> phase =&gt; not </a:t>
            </a:r>
            <a:r>
              <a:rPr lang="fr-FR" sz="2000" dirty="0" err="1"/>
              <a:t>meant</a:t>
            </a:r>
            <a:r>
              <a:rPr lang="fr-FR" sz="2000" dirty="0"/>
              <a:t> to have an exact </a:t>
            </a:r>
            <a:r>
              <a:rPr lang="fr-FR" sz="2000" dirty="0" err="1"/>
              <a:t>comparison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exp</a:t>
            </a:r>
            <a:r>
              <a:rPr lang="fr-FR" sz="2000" dirty="0"/>
              <a:t>. data</a:t>
            </a:r>
            <a:endParaRPr lang="en-US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5" y="1951892"/>
            <a:ext cx="5513389" cy="39328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1016" y="3406261"/>
            <a:ext cx="312906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62" dirty="0">
                <a:latin typeface="Courier"/>
              </a:rPr>
              <a:t> </a:t>
            </a:r>
            <a:endParaRPr lang="fr-FR" sz="1662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5734453" y="3356018"/>
            <a:ext cx="415642" cy="2563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3502" y="3436547"/>
            <a:ext cx="1211397" cy="28034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150094" y="3429001"/>
            <a:ext cx="3134583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The </a:t>
            </a:r>
            <a:r>
              <a:rPr lang="fr-FR" sz="1846" dirty="0" err="1"/>
              <a:t>denominator</a:t>
            </a:r>
            <a:r>
              <a:rPr lang="fr-FR" sz="1846" dirty="0"/>
              <a:t> in the R</a:t>
            </a:r>
            <a:r>
              <a:rPr lang="fr-FR" sz="1846" baseline="-25000" dirty="0"/>
              <a:t>AA</a:t>
            </a:r>
            <a:endParaRPr lang="en-US" sz="1846" baseline="-250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5761655" y="2491365"/>
            <a:ext cx="335546" cy="1380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097201" y="2158009"/>
            <a:ext cx="3046799" cy="122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 err="1"/>
              <a:t>Cumulated</a:t>
            </a:r>
            <a:r>
              <a:rPr lang="fr-FR" sz="1846" dirty="0"/>
              <a:t> « production » (if no rate </a:t>
            </a:r>
            <a:r>
              <a:rPr lang="fr-FR" sz="1846" dirty="0" err="1"/>
              <a:t>equation</a:t>
            </a:r>
            <a:r>
              <a:rPr lang="fr-FR" sz="1846" dirty="0"/>
              <a:t>), </a:t>
            </a:r>
            <a:r>
              <a:rPr lang="fr-FR" sz="1846" dirty="0" err="1"/>
              <a:t>indeed</a:t>
            </a:r>
            <a:r>
              <a:rPr lang="fr-FR" sz="1846" dirty="0"/>
              <a:t> </a:t>
            </a:r>
            <a:r>
              <a:rPr lang="fr-FR" sz="1846" dirty="0" err="1"/>
              <a:t>oveshoots</a:t>
            </a:r>
            <a:r>
              <a:rPr lang="fr-FR" sz="1846" dirty="0"/>
              <a:t> pp due to off-diagonal contributions</a:t>
            </a:r>
            <a:endParaRPr lang="en-US" sz="1846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732241" y="1114006"/>
            <a:ext cx="1075330" cy="633046"/>
          </a:xfrm>
          <a:prstGeom prst="roundRect">
            <a:avLst/>
          </a:prstGeom>
          <a:noFill/>
          <a:ln w="2857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24" name="Rectangle à coins arrondis 23"/>
          <p:cNvSpPr/>
          <p:nvPr/>
        </p:nvSpPr>
        <p:spPr>
          <a:xfrm>
            <a:off x="6732240" y="1008559"/>
            <a:ext cx="2259361" cy="879170"/>
          </a:xfrm>
          <a:prstGeom prst="roundRect">
            <a:avLst/>
          </a:prstGeom>
          <a:noFill/>
          <a:ln w="285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5762158" y="4217512"/>
            <a:ext cx="415642" cy="2563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150094" y="4299349"/>
            <a:ext cx="3134583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The full production (i.e. the </a:t>
            </a:r>
            <a:r>
              <a:rPr lang="fr-FR" sz="1846" dirty="0" err="1"/>
              <a:t>numenator</a:t>
            </a:r>
            <a:r>
              <a:rPr lang="fr-FR" sz="1846" dirty="0"/>
              <a:t> in the R</a:t>
            </a:r>
            <a:r>
              <a:rPr lang="fr-FR" sz="1846" baseline="-25000" dirty="0"/>
              <a:t>AA </a:t>
            </a:r>
            <a:r>
              <a:rPr lang="fr-FR" sz="1846" dirty="0"/>
              <a:t>)</a:t>
            </a:r>
            <a:endParaRPr lang="en-US" sz="1846" dirty="0"/>
          </a:p>
        </p:txBody>
      </p:sp>
      <p:sp>
        <p:nvSpPr>
          <p:cNvPr id="27" name="ZoneTexte 26"/>
          <p:cNvSpPr txBox="1"/>
          <p:nvPr/>
        </p:nvSpPr>
        <p:spPr>
          <a:xfrm>
            <a:off x="1435151" y="5934132"/>
            <a:ext cx="7385321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First </a:t>
            </a:r>
            <a:r>
              <a:rPr lang="fr-FR" sz="1846" dirty="0" err="1"/>
              <a:t>answer</a:t>
            </a:r>
            <a:r>
              <a:rPr lang="fr-FR" sz="1846" dirty="0"/>
              <a:t> to puzzle </a:t>
            </a:r>
            <a:r>
              <a:rPr lang="fr-FR" sz="1846" dirty="0" err="1"/>
              <a:t>found</a:t>
            </a:r>
            <a:r>
              <a:rPr lang="fr-FR" sz="1846" dirty="0"/>
              <a:t> in Song et al: the primordial production </a:t>
            </a:r>
            <a:r>
              <a:rPr lang="fr-FR" sz="1846" dirty="0" err="1"/>
              <a:t>is</a:t>
            </a:r>
            <a:r>
              <a:rPr lang="fr-FR" sz="1846" dirty="0"/>
              <a:t> </a:t>
            </a:r>
            <a:r>
              <a:rPr lang="fr-FR" sz="1846" dirty="0" err="1"/>
              <a:t>killed</a:t>
            </a:r>
            <a:r>
              <a:rPr lang="fr-FR" sz="1846" dirty="0"/>
              <a:t> </a:t>
            </a:r>
            <a:r>
              <a:rPr lang="fr-FR" sz="1846" dirty="0" err="1"/>
              <a:t>rather</a:t>
            </a:r>
            <a:r>
              <a:rPr lang="fr-FR" sz="1846" dirty="0"/>
              <a:t> </a:t>
            </a:r>
            <a:r>
              <a:rPr lang="fr-FR" sz="1846" dirty="0" err="1"/>
              <a:t>fast</a:t>
            </a:r>
            <a:r>
              <a:rPr lang="fr-FR" sz="1846" dirty="0"/>
              <a:t> by the « </a:t>
            </a:r>
            <a:r>
              <a:rPr lang="fr-FR" sz="1846" dirty="0" err="1"/>
              <a:t>loss</a:t>
            </a:r>
            <a:r>
              <a:rPr lang="fr-FR" sz="1846" dirty="0"/>
              <a:t> » rate.</a:t>
            </a:r>
            <a:endParaRPr lang="en-US" sz="1846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30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55" y="1280693"/>
            <a:ext cx="3201524" cy="370286"/>
          </a:xfrm>
          <a:prstGeom prst="rect">
            <a:avLst/>
          </a:prstGeom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135701" y="18864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Preliminary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results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J/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  <a:ea typeface="+mj-ea"/>
                <a:cs typeface="+mj-cs"/>
              </a:rPr>
              <a:t>y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production in Pb-Pb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1720" y="4473890"/>
            <a:ext cx="27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Projection on VACUUM 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pic>
        <p:nvPicPr>
          <p:cNvPr id="31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5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31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Remler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formalism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for the QGP : last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ingredient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9892" y="846981"/>
            <a:ext cx="837027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u="sng" dirty="0" smtClean="0"/>
              <a:t>Combining the rate definition + VN equation </a:t>
            </a:r>
            <a:r>
              <a:rPr lang="en-US" sz="1846" dirty="0"/>
              <a:t>: </a:t>
            </a:r>
            <a:endParaRPr lang="en-US" sz="1846" dirty="0" smtClean="0"/>
          </a:p>
        </p:txBody>
      </p:sp>
      <p:pic>
        <p:nvPicPr>
          <p:cNvPr id="50" name="Image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38" y="1352414"/>
            <a:ext cx="3691518" cy="270906"/>
          </a:xfrm>
          <a:prstGeom prst="rect">
            <a:avLst/>
          </a:prstGeom>
        </p:spPr>
      </p:pic>
      <p:sp>
        <p:nvSpPr>
          <p:cNvPr id="51" name="Flèche droite 50"/>
          <p:cNvSpPr/>
          <p:nvPr/>
        </p:nvSpPr>
        <p:spPr>
          <a:xfrm>
            <a:off x="1406081" y="1268760"/>
            <a:ext cx="436914" cy="35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3221900" y="1674369"/>
            <a:ext cx="92358" cy="285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1315864" y="1938140"/>
            <a:ext cx="2340567" cy="369332"/>
            <a:chOff x="3024140" y="4210380"/>
            <a:chExt cx="2340567" cy="369332"/>
          </a:xfrm>
        </p:grpSpPr>
        <p:pic>
          <p:nvPicPr>
            <p:cNvPr id="55" name="Image 5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140" y="4303926"/>
              <a:ext cx="238472" cy="169424"/>
            </a:xfrm>
            <a:prstGeom prst="rect">
              <a:avLst/>
            </a:prstGeom>
          </p:spPr>
        </p:pic>
        <p:sp>
          <p:nvSpPr>
            <p:cNvPr id="56" name="ZoneTexte 55"/>
            <p:cNvSpPr txBox="1"/>
            <p:nvPr/>
          </p:nvSpPr>
          <p:spPr>
            <a:xfrm>
              <a:off x="3245665" y="4210380"/>
              <a:ext cx="2119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Internal</a:t>
              </a:r>
              <a:r>
                <a:rPr lang="fr-FR" dirty="0" smtClean="0"/>
                <a:t> </a:t>
              </a:r>
              <a:r>
                <a:rPr lang="fr-FR" dirty="0" err="1" smtClean="0"/>
                <a:t>Hamiltonian</a:t>
              </a:r>
              <a:endParaRPr lang="fr-FR" dirty="0"/>
            </a:p>
          </p:txBody>
        </p:sp>
      </p:grpSp>
      <p:cxnSp>
        <p:nvCxnSpPr>
          <p:cNvPr id="58" name="Connecteur droit avec flèche 57"/>
          <p:cNvCxnSpPr/>
          <p:nvPr/>
        </p:nvCxnSpPr>
        <p:spPr>
          <a:xfrm flipV="1">
            <a:off x="4209397" y="1730294"/>
            <a:ext cx="18867" cy="292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989133" y="20001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V="1">
            <a:off x="5169582" y="1622826"/>
            <a:ext cx="88540" cy="5983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5825439" y="1586249"/>
            <a:ext cx="241853" cy="5983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07" y="896004"/>
            <a:ext cx="3532376" cy="308359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4" y="2936021"/>
            <a:ext cx="6429949" cy="311717"/>
          </a:xfrm>
          <a:prstGeom prst="rect">
            <a:avLst/>
          </a:prstGeom>
        </p:spPr>
      </p:pic>
      <p:sp>
        <p:nvSpPr>
          <p:cNvPr id="77" name="Rectangle à coins arrondis 76"/>
          <p:cNvSpPr/>
          <p:nvPr/>
        </p:nvSpPr>
        <p:spPr>
          <a:xfrm>
            <a:off x="5580112" y="2891123"/>
            <a:ext cx="1008112" cy="464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88" y="3529117"/>
            <a:ext cx="2029079" cy="3173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7" y="4177662"/>
            <a:ext cx="3726370" cy="346954"/>
          </a:xfrm>
          <a:prstGeom prst="rect">
            <a:avLst/>
          </a:prstGeom>
        </p:spPr>
      </p:pic>
      <p:sp>
        <p:nvSpPr>
          <p:cNvPr id="86" name="Flèche vers le bas 85"/>
          <p:cNvSpPr/>
          <p:nvPr/>
        </p:nvSpPr>
        <p:spPr>
          <a:xfrm>
            <a:off x="2909977" y="3427854"/>
            <a:ext cx="218968" cy="50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4744754" y="3958546"/>
            <a:ext cx="4435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preserves</a:t>
            </a:r>
            <a:r>
              <a:rPr lang="fr-FR" dirty="0" smtClean="0"/>
              <a:t> the structure of the </a:t>
            </a:r>
            <a:r>
              <a:rPr lang="fr-FR" dirty="0" err="1" smtClean="0"/>
              <a:t>Remler</a:t>
            </a:r>
            <a:r>
              <a:rPr lang="fr-FR" dirty="0" smtClean="0"/>
              <a:t> « </a:t>
            </a:r>
            <a:r>
              <a:rPr lang="fr-FR" dirty="0" err="1" smtClean="0"/>
              <a:t>collisional</a:t>
            </a:r>
            <a:r>
              <a:rPr lang="fr-FR" dirty="0" smtClean="0"/>
              <a:t> rate » if one </a:t>
            </a:r>
            <a:r>
              <a:rPr lang="fr-FR" dirty="0" err="1" smtClean="0"/>
              <a:t>works</a:t>
            </a:r>
            <a:r>
              <a:rPr lang="fr-FR" dirty="0" smtClean="0"/>
              <a:t> in the « local » basis </a:t>
            </a:r>
            <a:r>
              <a:rPr lang="fr-FR" dirty="0" err="1" smtClean="0">
                <a:latin typeface="Symbol" panose="05050102010706020507" pitchFamily="18" charset="2"/>
              </a:rPr>
              <a:t>r</a:t>
            </a:r>
            <a:r>
              <a:rPr lang="fr-FR" baseline="30000" dirty="0" err="1" smtClean="0">
                <a:latin typeface="Symbol" panose="05050102010706020507" pitchFamily="18" charset="2"/>
              </a:rPr>
              <a:t>Y</a:t>
            </a:r>
            <a:r>
              <a:rPr lang="fr-FR" dirty="0" smtClean="0">
                <a:latin typeface="Symbol" panose="05050102010706020507" pitchFamily="18" charset="2"/>
              </a:rPr>
              <a:t> </a:t>
            </a:r>
            <a:r>
              <a:rPr lang="fr-FR" dirty="0" smtClean="0"/>
              <a:t>(T) !!!</a:t>
            </a:r>
          </a:p>
          <a:p>
            <a:r>
              <a:rPr lang="fr-FR" dirty="0" smtClean="0"/>
              <a:t>Accessible for T &gt; </a:t>
            </a:r>
            <a:r>
              <a:rPr lang="fr-FR" dirty="0" err="1" smtClean="0"/>
              <a:t>T</a:t>
            </a:r>
            <a:r>
              <a:rPr lang="fr-FR" baseline="-25000" dirty="0" err="1" smtClean="0"/>
              <a:t>dissoc</a:t>
            </a:r>
            <a:r>
              <a:rPr lang="fr-FR" baseline="30000" dirty="0" err="1">
                <a:latin typeface="Symbol" panose="05050102010706020507" pitchFamily="18" charset="2"/>
              </a:rPr>
              <a:t>Y</a:t>
            </a:r>
            <a:r>
              <a:rPr lang="fr-FR" dirty="0" smtClean="0"/>
              <a:t> (=0.4 </a:t>
            </a:r>
            <a:r>
              <a:rPr lang="fr-FR" dirty="0" err="1" smtClean="0"/>
              <a:t>GeV</a:t>
            </a:r>
            <a:r>
              <a:rPr lang="fr-FR" dirty="0" smtClean="0"/>
              <a:t> for 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2556864" y="2315118"/>
            <a:ext cx="80091" cy="2417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75149" y="2492896"/>
            <a:ext cx="519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QGP, 2 body T-</a:t>
            </a:r>
            <a:r>
              <a:rPr lang="fr-FR" dirty="0" err="1" smtClean="0"/>
              <a:t>dependent</a:t>
            </a:r>
            <a:r>
              <a:rPr lang="fr-FR" dirty="0" smtClean="0"/>
              <a:t> effective </a:t>
            </a:r>
            <a:r>
              <a:rPr lang="fr-FR" dirty="0" err="1" smtClean="0"/>
              <a:t>potential</a:t>
            </a:r>
            <a:r>
              <a:rPr lang="fr-FR" dirty="0" smtClean="0"/>
              <a:t> =&gt; ….  </a:t>
            </a:r>
            <a:endParaRPr lang="fr-FR" dirty="0"/>
          </a:p>
        </p:txBody>
      </p:sp>
      <p:sp>
        <p:nvSpPr>
          <p:cNvPr id="53" name="Flèche droite 52"/>
          <p:cNvSpPr/>
          <p:nvPr/>
        </p:nvSpPr>
        <p:spPr>
          <a:xfrm>
            <a:off x="323528" y="5707644"/>
            <a:ext cx="436914" cy="35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86" y="5122472"/>
            <a:ext cx="3956562" cy="502673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179512" y="5158875"/>
            <a:ext cx="18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Back to the rate :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" y="5627427"/>
            <a:ext cx="6496392" cy="673454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4997900" y="20737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5923525" y="204479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5" name="Accolade fermante 14"/>
          <p:cNvSpPr/>
          <p:nvPr/>
        </p:nvSpPr>
        <p:spPr>
          <a:xfrm rot="5400000">
            <a:off x="6007269" y="5028025"/>
            <a:ext cx="176650" cy="2673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2288874" y="6488668"/>
            <a:ext cx="515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New contribution to the rate (</a:t>
            </a:r>
            <a:r>
              <a:rPr lang="fr-FR" dirty="0" err="1" smtClean="0">
                <a:solidFill>
                  <a:srgbClr val="FF0000"/>
                </a:solidFill>
              </a:rPr>
              <a:t>so-called</a:t>
            </a:r>
            <a:r>
              <a:rPr lang="fr-FR" dirty="0" smtClean="0">
                <a:solidFill>
                  <a:srgbClr val="FF0000"/>
                </a:solidFill>
              </a:rPr>
              <a:t> « local rate »)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52400" y="967154"/>
            <a:ext cx="8440615" cy="151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 smtClean="0"/>
              <a:t>Main objective : evaluate the propagation towards future of N Q-</a:t>
            </a:r>
            <a:r>
              <a:rPr lang="en-US" sz="1846" dirty="0" err="1" smtClean="0"/>
              <a:t>Qbar</a:t>
            </a:r>
            <a:r>
              <a:rPr lang="en-US" sz="1846" dirty="0" smtClean="0"/>
              <a:t> </a:t>
            </a:r>
            <a:r>
              <a:rPr lang="en-US" sz="1846" dirty="0" smtClean="0">
                <a:solidFill>
                  <a:srgbClr val="CC0099"/>
                </a:solidFill>
              </a:rPr>
              <a:t>interacting</a:t>
            </a:r>
            <a:r>
              <a:rPr lang="en-US" sz="1846" dirty="0" smtClean="0"/>
              <a:t> pairs 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 smtClean="0"/>
              <a:t>Strategy (adopted presently) : For each time step in the </a:t>
            </a:r>
            <a:r>
              <a:rPr lang="en-US" sz="1846" dirty="0"/>
              <a:t>laboratory </a:t>
            </a:r>
            <a:r>
              <a:rPr lang="en-US" sz="1846" dirty="0" smtClean="0"/>
              <a:t>frame, pass to the cm frame and perform the evolution in the cm frame (where the potential is well defined)</a:t>
            </a:r>
            <a:endParaRPr lang="en-US" sz="738" dirty="0"/>
          </a:p>
        </p:txBody>
      </p:sp>
      <p:sp>
        <p:nvSpPr>
          <p:cNvPr id="14" name="ZoneTexte 13"/>
          <p:cNvSpPr txBox="1"/>
          <p:nvPr/>
        </p:nvSpPr>
        <p:spPr>
          <a:xfrm>
            <a:off x="264133" y="5133733"/>
            <a:ext cx="8727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2000" dirty="0"/>
              <a:t>“Issue” : slicing the global time evolution (usual strategy in MC) is </a:t>
            </a:r>
            <a:r>
              <a:rPr lang="en-US" sz="2000" dirty="0" smtClean="0"/>
              <a:t>not 100% </a:t>
            </a:r>
            <a:r>
              <a:rPr lang="en-US" sz="2000" dirty="0"/>
              <a:t>compatible with passing to </a:t>
            </a:r>
            <a:r>
              <a:rPr lang="en-US" sz="2000" dirty="0" err="1"/>
              <a:t>c.m</a:t>
            </a:r>
            <a:r>
              <a:rPr lang="en-US" sz="2000" dirty="0"/>
              <a:t>. frame </a:t>
            </a:r>
            <a:r>
              <a:rPr lang="en-US" sz="2000" dirty="0" smtClean="0"/>
              <a:t>as 2 particles are usually not at the same relative time in both frames (residual glitches </a:t>
            </a:r>
            <a:r>
              <a:rPr lang="en-US" sz="2000" dirty="0" smtClean="0">
                <a:sym typeface="Wingdings" panose="05000000000000000000" pitchFamily="2" charset="2"/>
              </a:rPr>
              <a:t> numerical noise)</a:t>
            </a:r>
            <a:endParaRPr lang="en-US" sz="8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22031" y="3190247"/>
            <a:ext cx="77372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22031" y="3823293"/>
            <a:ext cx="77372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22031" y="4526678"/>
            <a:ext cx="77372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9" y="4459551"/>
            <a:ext cx="322110" cy="26022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1" y="3751812"/>
            <a:ext cx="323482" cy="26301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2" y="3084947"/>
            <a:ext cx="324860" cy="263929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>
            <a:off x="3094892" y="3108789"/>
            <a:ext cx="2321169" cy="146116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\documentclass{article}&#10;\usepackage{amsmath,xcolor}&#10;\pagestyle{empty}&#10;\begin{document}&#10;&#10;$\textcolor{teal}{t_{\rm cm}={\rm cst}}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15" y="4025493"/>
            <a:ext cx="931790" cy="190799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4185138" y="3762695"/>
            <a:ext cx="140677" cy="140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42" name="Ellipse 41"/>
          <p:cNvSpPr/>
          <p:nvPr/>
        </p:nvSpPr>
        <p:spPr>
          <a:xfrm>
            <a:off x="3855259" y="3757963"/>
            <a:ext cx="140677" cy="1406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43" name="ZoneTexte 42"/>
          <p:cNvSpPr txBox="1"/>
          <p:nvPr/>
        </p:nvSpPr>
        <p:spPr>
          <a:xfrm>
            <a:off x="4678816" y="2654866"/>
            <a:ext cx="44391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1</a:t>
            </a:r>
            <a:endParaRPr lang="fr-FR" sz="1846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825596" y="2462170"/>
            <a:ext cx="44391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2</a:t>
            </a:r>
            <a:endParaRPr lang="fr-FR" sz="1846" dirty="0">
              <a:solidFill>
                <a:srgbClr val="FF0000"/>
              </a:solidFill>
            </a:endParaRPr>
          </a:p>
        </p:txBody>
      </p:sp>
      <p:sp>
        <p:nvSpPr>
          <p:cNvPr id="2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32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35701" y="18864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Q-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Qbar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dynamics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 the CM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5" name="Ellipse 24"/>
          <p:cNvSpPr/>
          <p:nvPr/>
        </p:nvSpPr>
        <p:spPr>
          <a:xfrm>
            <a:off x="3477479" y="3754624"/>
            <a:ext cx="140677" cy="140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pic>
        <p:nvPicPr>
          <p:cNvPr id="2" name="Image 1" descr="\documentclass{article}&#10;\usepackage{amsmath}&#10;\pagestyle{empty}&#10;\begin{document}&#10;&#10;$Q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90" y="3879117"/>
            <a:ext cx="175238" cy="227048"/>
          </a:xfrm>
          <a:prstGeom prst="rect">
            <a:avLst/>
          </a:prstGeom>
        </p:spPr>
      </p:pic>
      <p:pic>
        <p:nvPicPr>
          <p:cNvPr id="28" name="Image 27" descr="\documentclass{article}&#10;\usepackage{amsmath}&#10;\pagestyle{empty}&#10;\begin{document}&#10;&#10;$Q$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46" y="4031632"/>
            <a:ext cx="175238" cy="227048"/>
          </a:xfrm>
          <a:prstGeom prst="rect">
            <a:avLst/>
          </a:prstGeom>
        </p:spPr>
      </p:pic>
      <p:sp>
        <p:nvSpPr>
          <p:cNvPr id="3" name="Forme libre 2"/>
          <p:cNvSpPr/>
          <p:nvPr/>
        </p:nvSpPr>
        <p:spPr>
          <a:xfrm rot="21353785">
            <a:off x="3653925" y="2987485"/>
            <a:ext cx="1151451" cy="1483568"/>
          </a:xfrm>
          <a:custGeom>
            <a:avLst/>
            <a:gdLst>
              <a:gd name="connsiteX0" fmla="*/ 50328 w 1151451"/>
              <a:gd name="connsiteY0" fmla="*/ 1483568 h 1483568"/>
              <a:gd name="connsiteX1" fmla="*/ 13006 w 1151451"/>
              <a:gd name="connsiteY1" fmla="*/ 1166327 h 1483568"/>
              <a:gd name="connsiteX2" fmla="*/ 246271 w 1151451"/>
              <a:gd name="connsiteY2" fmla="*/ 839755 h 1483568"/>
              <a:gd name="connsiteX3" fmla="*/ 1002051 w 1151451"/>
              <a:gd name="connsiteY3" fmla="*/ 457200 h 1483568"/>
              <a:gd name="connsiteX4" fmla="*/ 1151340 w 1151451"/>
              <a:gd name="connsiteY4" fmla="*/ 0 h 148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451" h="1483568">
                <a:moveTo>
                  <a:pt x="50328" y="1483568"/>
                </a:moveTo>
                <a:cubicBezTo>
                  <a:pt x="15338" y="1378598"/>
                  <a:pt x="-19651" y="1273629"/>
                  <a:pt x="13006" y="1166327"/>
                </a:cubicBezTo>
                <a:cubicBezTo>
                  <a:pt x="45663" y="1059025"/>
                  <a:pt x="81430" y="957943"/>
                  <a:pt x="246271" y="839755"/>
                </a:cubicBezTo>
                <a:cubicBezTo>
                  <a:pt x="411112" y="721567"/>
                  <a:pt x="851206" y="597159"/>
                  <a:pt x="1002051" y="457200"/>
                </a:cubicBezTo>
                <a:cubicBezTo>
                  <a:pt x="1152896" y="317241"/>
                  <a:pt x="1152118" y="158620"/>
                  <a:pt x="115134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e libre 4"/>
          <p:cNvSpPr/>
          <p:nvPr/>
        </p:nvSpPr>
        <p:spPr>
          <a:xfrm rot="2238377" flipH="1">
            <a:off x="3649280" y="2913296"/>
            <a:ext cx="942299" cy="1244923"/>
          </a:xfrm>
          <a:custGeom>
            <a:avLst/>
            <a:gdLst>
              <a:gd name="connsiteX0" fmla="*/ 0 w 1250302"/>
              <a:gd name="connsiteY0" fmla="*/ 1455576 h 1455576"/>
              <a:gd name="connsiteX1" fmla="*/ 326571 w 1250302"/>
              <a:gd name="connsiteY1" fmla="*/ 783772 h 1455576"/>
              <a:gd name="connsiteX2" fmla="*/ 905069 w 1250302"/>
              <a:gd name="connsiteY2" fmla="*/ 466531 h 1455576"/>
              <a:gd name="connsiteX3" fmla="*/ 1250302 w 1250302"/>
              <a:gd name="connsiteY3" fmla="*/ 0 h 145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302" h="1455576">
                <a:moveTo>
                  <a:pt x="0" y="1455576"/>
                </a:moveTo>
                <a:cubicBezTo>
                  <a:pt x="87863" y="1202094"/>
                  <a:pt x="175726" y="948613"/>
                  <a:pt x="326571" y="783772"/>
                </a:cubicBezTo>
                <a:cubicBezTo>
                  <a:pt x="477416" y="618931"/>
                  <a:pt x="751114" y="597160"/>
                  <a:pt x="905069" y="466531"/>
                </a:cubicBezTo>
                <a:cubicBezTo>
                  <a:pt x="1059024" y="335902"/>
                  <a:pt x="1154663" y="167951"/>
                  <a:pt x="125030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\documentclass{article}&#10;\usepackage{amsmath}&#10;\pagestyle{empty}&#10;\begin{document}&#10;&#10;$\bar{Q}$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02" y="3968159"/>
            <a:ext cx="175725" cy="263834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300160" y="3397603"/>
            <a:ext cx="44391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3</a:t>
            </a:r>
            <a:endParaRPr lang="fr-FR" sz="1846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2399" y="3995772"/>
            <a:ext cx="58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765285" y="3330249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10" name="Forme libre 9"/>
          <p:cNvSpPr/>
          <p:nvPr/>
        </p:nvSpPr>
        <p:spPr>
          <a:xfrm rot="549849">
            <a:off x="4674637" y="3377682"/>
            <a:ext cx="457200" cy="177281"/>
          </a:xfrm>
          <a:custGeom>
            <a:avLst/>
            <a:gdLst>
              <a:gd name="connsiteX0" fmla="*/ 0 w 457200"/>
              <a:gd name="connsiteY0" fmla="*/ 0 h 177281"/>
              <a:gd name="connsiteX1" fmla="*/ 74645 w 457200"/>
              <a:gd name="connsiteY1" fmla="*/ 130628 h 177281"/>
              <a:gd name="connsiteX2" fmla="*/ 177281 w 457200"/>
              <a:gd name="connsiteY2" fmla="*/ 9330 h 177281"/>
              <a:gd name="connsiteX3" fmla="*/ 354563 w 457200"/>
              <a:gd name="connsiteY3" fmla="*/ 177281 h 177281"/>
              <a:gd name="connsiteX4" fmla="*/ 457200 w 457200"/>
              <a:gd name="connsiteY4" fmla="*/ 46653 h 17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177281">
                <a:moveTo>
                  <a:pt x="0" y="0"/>
                </a:moveTo>
                <a:lnTo>
                  <a:pt x="74645" y="130628"/>
                </a:lnTo>
                <a:lnTo>
                  <a:pt x="177281" y="9330"/>
                </a:lnTo>
                <a:lnTo>
                  <a:pt x="354563" y="177281"/>
                </a:lnTo>
                <a:lnTo>
                  <a:pt x="457200" y="4665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rme libre 33"/>
          <p:cNvSpPr/>
          <p:nvPr/>
        </p:nvSpPr>
        <p:spPr>
          <a:xfrm rot="21052853">
            <a:off x="3647056" y="3320094"/>
            <a:ext cx="457200" cy="177281"/>
          </a:xfrm>
          <a:custGeom>
            <a:avLst/>
            <a:gdLst>
              <a:gd name="connsiteX0" fmla="*/ 0 w 457200"/>
              <a:gd name="connsiteY0" fmla="*/ 0 h 177281"/>
              <a:gd name="connsiteX1" fmla="*/ 74645 w 457200"/>
              <a:gd name="connsiteY1" fmla="*/ 130628 h 177281"/>
              <a:gd name="connsiteX2" fmla="*/ 177281 w 457200"/>
              <a:gd name="connsiteY2" fmla="*/ 9330 h 177281"/>
              <a:gd name="connsiteX3" fmla="*/ 354563 w 457200"/>
              <a:gd name="connsiteY3" fmla="*/ 177281 h 177281"/>
              <a:gd name="connsiteX4" fmla="*/ 457200 w 457200"/>
              <a:gd name="connsiteY4" fmla="*/ 46653 h 17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177281">
                <a:moveTo>
                  <a:pt x="0" y="0"/>
                </a:moveTo>
                <a:lnTo>
                  <a:pt x="74645" y="130628"/>
                </a:lnTo>
                <a:lnTo>
                  <a:pt x="177281" y="9330"/>
                </a:lnTo>
                <a:lnTo>
                  <a:pt x="354563" y="177281"/>
                </a:lnTo>
                <a:lnTo>
                  <a:pt x="457200" y="4665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>
            <a:off x="4115416" y="2948187"/>
            <a:ext cx="592285" cy="160602"/>
          </a:xfrm>
          <a:prstGeom prst="line">
            <a:avLst/>
          </a:prstGeom>
          <a:ln w="19050">
            <a:solidFill>
              <a:srgbClr val="CC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5" idx="0"/>
          </p:cNvCxnSpPr>
          <p:nvPr/>
        </p:nvCxnSpPr>
        <p:spPr>
          <a:xfrm>
            <a:off x="3736892" y="4205123"/>
            <a:ext cx="381034" cy="111297"/>
          </a:xfrm>
          <a:prstGeom prst="line">
            <a:avLst/>
          </a:prstGeom>
          <a:ln w="19050">
            <a:solidFill>
              <a:srgbClr val="CC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158803" y="3406674"/>
            <a:ext cx="381034" cy="111297"/>
          </a:xfrm>
          <a:prstGeom prst="line">
            <a:avLst/>
          </a:prstGeom>
          <a:ln w="19050">
            <a:solidFill>
              <a:srgbClr val="CC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096594" y="3342494"/>
            <a:ext cx="193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Interaction with QGP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44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52400" y="967155"/>
            <a:ext cx="8440615" cy="162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/>
              <a:t>“Minor problem” #1: Classical equations of motion are </a:t>
            </a:r>
            <a:r>
              <a:rPr lang="en-US" sz="1846" b="1" dirty="0">
                <a:solidFill>
                  <a:srgbClr val="FF9933"/>
                </a:solidFill>
              </a:rPr>
              <a:t>unstable</a:t>
            </a:r>
            <a:r>
              <a:rPr lang="en-US" sz="1846" dirty="0"/>
              <a:t> (in the CM): </a:t>
            </a:r>
          </a:p>
          <a:p>
            <a:endParaRPr lang="en-US" sz="738" dirty="0"/>
          </a:p>
          <a:p>
            <a:pPr marL="316531" indent="-316531">
              <a:buFont typeface="Arial" panose="020B0604020202020204" pitchFamily="34" charset="0"/>
              <a:buChar char="•"/>
            </a:pPr>
            <a:endParaRPr lang="en-US" sz="1846" dirty="0"/>
          </a:p>
          <a:p>
            <a:pPr marL="316531" indent="-316531">
              <a:buFont typeface="Arial" panose="020B0604020202020204" pitchFamily="34" charset="0"/>
              <a:buChar char="•"/>
            </a:pPr>
            <a:endParaRPr lang="en-US" sz="1846" dirty="0"/>
          </a:p>
          <a:p>
            <a:pPr marL="316531" indent="-316531">
              <a:buFont typeface="Arial" panose="020B0604020202020204" pitchFamily="34" charset="0"/>
              <a:buChar char="•"/>
            </a:pPr>
            <a:endParaRPr lang="en-US" sz="1846" dirty="0"/>
          </a:p>
          <a:p>
            <a:endParaRPr lang="en-US" sz="1846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518689"/>
            <a:ext cx="4462096" cy="444249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861528" y="4220292"/>
            <a:ext cx="1999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13" y="3956521"/>
            <a:ext cx="500133" cy="2369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9" y="1666294"/>
            <a:ext cx="822858" cy="21380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06551" y="3147647"/>
            <a:ext cx="844062" cy="2961143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" name="ZoneTexte 4"/>
          <p:cNvSpPr txBox="1"/>
          <p:nvPr/>
        </p:nvSpPr>
        <p:spPr>
          <a:xfrm>
            <a:off x="3856700" y="1688555"/>
            <a:ext cx="5397012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Solution: </a:t>
            </a:r>
            <a:r>
              <a:rPr lang="fr-FR" sz="1846" dirty="0" err="1">
                <a:solidFill>
                  <a:srgbClr val="FF0000"/>
                </a:solidFill>
              </a:rPr>
              <a:t>Work</a:t>
            </a:r>
            <a:r>
              <a:rPr lang="fr-FR" sz="1846" dirty="0">
                <a:solidFill>
                  <a:srgbClr val="FF0000"/>
                </a:solidFill>
              </a:rPr>
              <a:t> in Hamilton – Jacobi </a:t>
            </a:r>
            <a:r>
              <a:rPr lang="fr-FR" sz="1846" dirty="0" err="1">
                <a:solidFill>
                  <a:srgbClr val="FF0000"/>
                </a:solidFill>
              </a:rPr>
              <a:t>coordinates</a:t>
            </a:r>
            <a:r>
              <a:rPr lang="fr-FR" sz="1846" dirty="0">
                <a:solidFill>
                  <a:srgbClr val="FF0000"/>
                </a:solidFill>
              </a:rPr>
              <a:t> or impose the </a:t>
            </a:r>
            <a:r>
              <a:rPr lang="fr-FR" sz="1846" dirty="0" err="1">
                <a:solidFill>
                  <a:srgbClr val="FF0000"/>
                </a:solidFill>
              </a:rPr>
              <a:t>conserved</a:t>
            </a:r>
            <a:r>
              <a:rPr lang="fr-FR" sz="1846" dirty="0">
                <a:solidFill>
                  <a:srgbClr val="FF0000"/>
                </a:solidFill>
              </a:rPr>
              <a:t> </a:t>
            </a:r>
            <a:r>
              <a:rPr lang="fr-FR" sz="1846" dirty="0" err="1">
                <a:solidFill>
                  <a:srgbClr val="FF0000"/>
                </a:solidFill>
              </a:rPr>
              <a:t>quantities</a:t>
            </a:r>
            <a:r>
              <a:rPr lang="fr-FR" sz="1846" dirty="0">
                <a:solidFill>
                  <a:srgbClr val="FF0000"/>
                </a:solidFill>
              </a:rPr>
              <a:t> (L and </a:t>
            </a:r>
            <a:r>
              <a:rPr lang="fr-FR" sz="1846" dirty="0" err="1">
                <a:solidFill>
                  <a:srgbClr val="FF0000"/>
                </a:solidFill>
              </a:rPr>
              <a:t>Etot</a:t>
            </a:r>
            <a:r>
              <a:rPr lang="fr-FR" sz="1846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5514125" y="2315595"/>
            <a:ext cx="351692" cy="341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4" name="ZoneTexte 13"/>
          <p:cNvSpPr txBox="1"/>
          <p:nvPr/>
        </p:nvSpPr>
        <p:spPr>
          <a:xfrm>
            <a:off x="3995936" y="2628527"/>
            <a:ext cx="5397012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 err="1"/>
              <a:t>Need</a:t>
            </a:r>
            <a:r>
              <a:rPr lang="fr-FR" sz="1846" dirty="0"/>
              <a:t> to </a:t>
            </a:r>
            <a:r>
              <a:rPr lang="fr-FR" sz="1846" dirty="0" err="1"/>
              <a:t>factorize</a:t>
            </a:r>
            <a:r>
              <a:rPr lang="fr-FR" sz="1846" dirty="0"/>
              <a:t> the N-body </a:t>
            </a:r>
            <a:r>
              <a:rPr lang="fr-FR" sz="1846" dirty="0" err="1"/>
              <a:t>problem</a:t>
            </a:r>
            <a:r>
              <a:rPr lang="fr-FR" sz="1846" dirty="0"/>
              <a:t> as an {} of 2-body </a:t>
            </a:r>
            <a:r>
              <a:rPr lang="fr-FR" sz="1846" dirty="0" err="1" smtClean="0"/>
              <a:t>problems</a:t>
            </a:r>
            <a:r>
              <a:rPr lang="fr-FR" sz="1846" dirty="0" smtClean="0"/>
              <a:t> for </a:t>
            </a:r>
            <a:r>
              <a:rPr lang="fr-FR" sz="1846" dirty="0" err="1" smtClean="0"/>
              <a:t>some</a:t>
            </a:r>
            <a:r>
              <a:rPr lang="fr-FR" sz="1846" dirty="0" smtClean="0"/>
              <a:t> </a:t>
            </a:r>
            <a:r>
              <a:rPr lang="fr-FR" sz="1846" dirty="0" err="1" smtClean="0"/>
              <a:t>evolution</a:t>
            </a:r>
            <a:r>
              <a:rPr lang="fr-FR" sz="1846" dirty="0" smtClean="0"/>
              <a:t> over time </a:t>
            </a:r>
            <a:r>
              <a:rPr lang="fr-FR" sz="1846" dirty="0" err="1" smtClean="0"/>
              <a:t>step</a:t>
            </a:r>
            <a:r>
              <a:rPr lang="fr-FR" sz="1846" dirty="0" smtClean="0"/>
              <a:t> </a:t>
            </a:r>
            <a:r>
              <a:rPr lang="fr-FR" sz="1846" dirty="0" err="1" smtClean="0"/>
              <a:t>dt</a:t>
            </a:r>
            <a:r>
              <a:rPr lang="fr-FR" sz="1846" dirty="0" smtClean="0"/>
              <a:t>, </a:t>
            </a:r>
            <a:r>
              <a:rPr lang="fr-FR" sz="1846" dirty="0" err="1" smtClean="0"/>
              <a:t>each</a:t>
            </a:r>
            <a:r>
              <a:rPr lang="fr-FR" sz="1846" dirty="0" smtClean="0"/>
              <a:t> of </a:t>
            </a:r>
            <a:r>
              <a:rPr lang="fr-FR" sz="1846" dirty="0" err="1" smtClean="0"/>
              <a:t>them</a:t>
            </a:r>
            <a:r>
              <a:rPr lang="fr-FR" sz="1846" dirty="0" smtClean="0"/>
              <a:t> to </a:t>
            </a:r>
            <a:r>
              <a:rPr lang="fr-FR" sz="1846" dirty="0" err="1" smtClean="0"/>
              <a:t>be</a:t>
            </a:r>
            <a:r>
              <a:rPr lang="fr-FR" sz="1846" dirty="0" smtClean="0"/>
              <a:t> </a:t>
            </a:r>
            <a:r>
              <a:rPr lang="fr-FR" sz="1846" dirty="0" err="1" smtClean="0"/>
              <a:t>solved</a:t>
            </a:r>
            <a:r>
              <a:rPr lang="fr-FR" sz="1846" dirty="0" smtClean="0"/>
              <a:t> in the CM </a:t>
            </a:r>
            <a:endParaRPr lang="fr-FR" sz="1846" dirty="0">
              <a:solidFill>
                <a:srgbClr val="FF0000"/>
              </a:solidFill>
            </a:endParaRPr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33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35701" y="18864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Q-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Qbar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dynamics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 the CM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940152" y="5137209"/>
            <a:ext cx="250181" cy="236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104933" y="4996695"/>
            <a:ext cx="250181" cy="236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629390" y="5317206"/>
            <a:ext cx="250181" cy="23695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617813" y="5489330"/>
            <a:ext cx="250181" cy="23695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 rot="2576027">
            <a:off x="6771964" y="5081210"/>
            <a:ext cx="1439058" cy="519550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6737649" y="4741633"/>
            <a:ext cx="1382801" cy="12796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134003" y="455696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CM1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7285066" y="4530879"/>
            <a:ext cx="214884" cy="5314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88" y="4225363"/>
            <a:ext cx="823009" cy="276572"/>
          </a:xfrm>
          <a:prstGeom prst="rect">
            <a:avLst/>
          </a:prstGeom>
        </p:spPr>
      </p:pic>
      <p:pic>
        <p:nvPicPr>
          <p:cNvPr id="29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72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52400" y="967155"/>
            <a:ext cx="8440615" cy="162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/>
              <a:t>“Minor problem” #1: Classical equations of motion are </a:t>
            </a:r>
            <a:r>
              <a:rPr lang="en-US" sz="1846" b="1" dirty="0">
                <a:solidFill>
                  <a:srgbClr val="FF9933"/>
                </a:solidFill>
              </a:rPr>
              <a:t>unstable</a:t>
            </a:r>
            <a:r>
              <a:rPr lang="en-US" sz="1846" dirty="0"/>
              <a:t> (in the CM): </a:t>
            </a:r>
          </a:p>
          <a:p>
            <a:endParaRPr lang="en-US" sz="738" dirty="0"/>
          </a:p>
          <a:p>
            <a:pPr marL="316531" indent="-316531">
              <a:buFont typeface="Arial" panose="020B0604020202020204" pitchFamily="34" charset="0"/>
              <a:buChar char="•"/>
            </a:pPr>
            <a:endParaRPr lang="en-US" sz="1846" dirty="0"/>
          </a:p>
          <a:p>
            <a:pPr marL="316531" indent="-316531">
              <a:buFont typeface="Arial" panose="020B0604020202020204" pitchFamily="34" charset="0"/>
              <a:buChar char="•"/>
            </a:pPr>
            <a:endParaRPr lang="en-US" sz="1846" dirty="0"/>
          </a:p>
          <a:p>
            <a:pPr marL="316531" indent="-316531">
              <a:buFont typeface="Arial" panose="020B0604020202020204" pitchFamily="34" charset="0"/>
              <a:buChar char="•"/>
            </a:pPr>
            <a:endParaRPr lang="en-US" sz="1846" dirty="0"/>
          </a:p>
          <a:p>
            <a:endParaRPr lang="en-US" sz="1846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518689"/>
            <a:ext cx="4462096" cy="444249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861528" y="4220292"/>
            <a:ext cx="1999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13" y="3956521"/>
            <a:ext cx="500133" cy="2369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9" y="1666294"/>
            <a:ext cx="822858" cy="21380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06551" y="3147647"/>
            <a:ext cx="844062" cy="2961143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" name="ZoneTexte 4"/>
          <p:cNvSpPr txBox="1"/>
          <p:nvPr/>
        </p:nvSpPr>
        <p:spPr>
          <a:xfrm>
            <a:off x="3856700" y="1688555"/>
            <a:ext cx="5397012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Solution: </a:t>
            </a:r>
            <a:r>
              <a:rPr lang="fr-FR" sz="1846" dirty="0" err="1">
                <a:solidFill>
                  <a:srgbClr val="FF0000"/>
                </a:solidFill>
              </a:rPr>
              <a:t>Work</a:t>
            </a:r>
            <a:r>
              <a:rPr lang="fr-FR" sz="1846" dirty="0">
                <a:solidFill>
                  <a:srgbClr val="FF0000"/>
                </a:solidFill>
              </a:rPr>
              <a:t> in Hamilton – Jacobi </a:t>
            </a:r>
            <a:r>
              <a:rPr lang="fr-FR" sz="1846" dirty="0" err="1">
                <a:solidFill>
                  <a:srgbClr val="FF0000"/>
                </a:solidFill>
              </a:rPr>
              <a:t>coordinates</a:t>
            </a:r>
            <a:r>
              <a:rPr lang="fr-FR" sz="1846" dirty="0">
                <a:solidFill>
                  <a:srgbClr val="FF0000"/>
                </a:solidFill>
              </a:rPr>
              <a:t> or impose the </a:t>
            </a:r>
            <a:r>
              <a:rPr lang="fr-FR" sz="1846" dirty="0" err="1">
                <a:solidFill>
                  <a:srgbClr val="FF0000"/>
                </a:solidFill>
              </a:rPr>
              <a:t>conserved</a:t>
            </a:r>
            <a:r>
              <a:rPr lang="fr-FR" sz="1846" dirty="0">
                <a:solidFill>
                  <a:srgbClr val="FF0000"/>
                </a:solidFill>
              </a:rPr>
              <a:t> </a:t>
            </a:r>
            <a:r>
              <a:rPr lang="fr-FR" sz="1846" dirty="0" err="1">
                <a:solidFill>
                  <a:srgbClr val="FF0000"/>
                </a:solidFill>
              </a:rPr>
              <a:t>quantities</a:t>
            </a:r>
            <a:r>
              <a:rPr lang="fr-FR" sz="1846" dirty="0">
                <a:solidFill>
                  <a:srgbClr val="FF0000"/>
                </a:solidFill>
              </a:rPr>
              <a:t> (L and </a:t>
            </a:r>
            <a:r>
              <a:rPr lang="fr-FR" sz="1846" dirty="0" err="1">
                <a:solidFill>
                  <a:srgbClr val="FF0000"/>
                </a:solidFill>
              </a:rPr>
              <a:t>Etot</a:t>
            </a:r>
            <a:r>
              <a:rPr lang="fr-FR" sz="1846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5514125" y="2315595"/>
            <a:ext cx="351692" cy="341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4" name="ZoneTexte 13"/>
          <p:cNvSpPr txBox="1"/>
          <p:nvPr/>
        </p:nvSpPr>
        <p:spPr>
          <a:xfrm>
            <a:off x="3995936" y="2628527"/>
            <a:ext cx="5397012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 err="1"/>
              <a:t>Need</a:t>
            </a:r>
            <a:r>
              <a:rPr lang="fr-FR" sz="1846" dirty="0"/>
              <a:t> to </a:t>
            </a:r>
            <a:r>
              <a:rPr lang="fr-FR" sz="1846" dirty="0" err="1"/>
              <a:t>factorize</a:t>
            </a:r>
            <a:r>
              <a:rPr lang="fr-FR" sz="1846" dirty="0"/>
              <a:t> the N-body </a:t>
            </a:r>
            <a:r>
              <a:rPr lang="fr-FR" sz="1846" dirty="0" err="1"/>
              <a:t>problem</a:t>
            </a:r>
            <a:r>
              <a:rPr lang="fr-FR" sz="1846" dirty="0"/>
              <a:t> as an {} of 2-body </a:t>
            </a:r>
            <a:r>
              <a:rPr lang="fr-FR" sz="1846" dirty="0" err="1" smtClean="0"/>
              <a:t>problems</a:t>
            </a:r>
            <a:r>
              <a:rPr lang="fr-FR" sz="1846" dirty="0" smtClean="0"/>
              <a:t> for </a:t>
            </a:r>
            <a:r>
              <a:rPr lang="fr-FR" sz="1846" dirty="0" err="1" smtClean="0"/>
              <a:t>some</a:t>
            </a:r>
            <a:r>
              <a:rPr lang="fr-FR" sz="1846" dirty="0" smtClean="0"/>
              <a:t> </a:t>
            </a:r>
            <a:r>
              <a:rPr lang="fr-FR" sz="1846" dirty="0" err="1" smtClean="0"/>
              <a:t>evolution</a:t>
            </a:r>
            <a:r>
              <a:rPr lang="fr-FR" sz="1846" dirty="0" smtClean="0"/>
              <a:t> over time </a:t>
            </a:r>
            <a:r>
              <a:rPr lang="fr-FR" sz="1846" dirty="0" err="1" smtClean="0"/>
              <a:t>step</a:t>
            </a:r>
            <a:r>
              <a:rPr lang="fr-FR" sz="1846" dirty="0" smtClean="0"/>
              <a:t> </a:t>
            </a:r>
            <a:r>
              <a:rPr lang="fr-FR" sz="1846" dirty="0" err="1" smtClean="0"/>
              <a:t>dt</a:t>
            </a:r>
            <a:r>
              <a:rPr lang="fr-FR" sz="1846" dirty="0" smtClean="0"/>
              <a:t>, </a:t>
            </a:r>
            <a:r>
              <a:rPr lang="fr-FR" sz="1846" dirty="0" err="1" smtClean="0"/>
              <a:t>each</a:t>
            </a:r>
            <a:r>
              <a:rPr lang="fr-FR" sz="1846" dirty="0" smtClean="0"/>
              <a:t> of </a:t>
            </a:r>
            <a:r>
              <a:rPr lang="fr-FR" sz="1846" dirty="0" err="1" smtClean="0"/>
              <a:t>them</a:t>
            </a:r>
            <a:r>
              <a:rPr lang="fr-FR" sz="1846" dirty="0" smtClean="0"/>
              <a:t> to </a:t>
            </a:r>
            <a:r>
              <a:rPr lang="fr-FR" sz="1846" dirty="0" err="1" smtClean="0"/>
              <a:t>be</a:t>
            </a:r>
            <a:r>
              <a:rPr lang="fr-FR" sz="1846" dirty="0" smtClean="0"/>
              <a:t> </a:t>
            </a:r>
            <a:r>
              <a:rPr lang="fr-FR" sz="1846" dirty="0" err="1" smtClean="0"/>
              <a:t>solved</a:t>
            </a:r>
            <a:r>
              <a:rPr lang="fr-FR" sz="1846" dirty="0" smtClean="0"/>
              <a:t> in the CM </a:t>
            </a:r>
            <a:endParaRPr lang="fr-FR" sz="1846" dirty="0">
              <a:solidFill>
                <a:srgbClr val="FF0000"/>
              </a:solidFill>
            </a:endParaRPr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34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35701" y="18864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Q-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Qbar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dynamics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 the CM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Ellipse 7"/>
          <p:cNvSpPr/>
          <p:nvPr/>
        </p:nvSpPr>
        <p:spPr>
          <a:xfrm rot="2576027">
            <a:off x="6690148" y="4709249"/>
            <a:ext cx="660499" cy="1129089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244063" y="46273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CM2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6717778" y="4391940"/>
            <a:ext cx="498646" cy="6766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5940152" y="5137209"/>
            <a:ext cx="250181" cy="236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104933" y="4996695"/>
            <a:ext cx="250181" cy="236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629390" y="5317206"/>
            <a:ext cx="250181" cy="23695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617813" y="5489330"/>
            <a:ext cx="250181" cy="23695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44" y="4327708"/>
            <a:ext cx="823465" cy="278224"/>
          </a:xfrm>
          <a:prstGeom prst="rect">
            <a:avLst/>
          </a:prstGeom>
        </p:spPr>
      </p:pic>
      <p:pic>
        <p:nvPicPr>
          <p:cNvPr id="39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52400" y="967155"/>
            <a:ext cx="8440615" cy="162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/>
              <a:t>“Minor problem” #1: Classical equations of motion are </a:t>
            </a:r>
            <a:r>
              <a:rPr lang="en-US" sz="1846" b="1" dirty="0">
                <a:solidFill>
                  <a:srgbClr val="FF9933"/>
                </a:solidFill>
              </a:rPr>
              <a:t>unstable</a:t>
            </a:r>
            <a:r>
              <a:rPr lang="en-US" sz="1846" dirty="0"/>
              <a:t> (in the CM): </a:t>
            </a:r>
          </a:p>
          <a:p>
            <a:endParaRPr lang="en-US" sz="738" dirty="0"/>
          </a:p>
          <a:p>
            <a:pPr marL="316531" indent="-316531">
              <a:buFont typeface="Arial" panose="020B0604020202020204" pitchFamily="34" charset="0"/>
              <a:buChar char="•"/>
            </a:pPr>
            <a:endParaRPr lang="en-US" sz="1846" dirty="0"/>
          </a:p>
          <a:p>
            <a:pPr marL="316531" indent="-316531">
              <a:buFont typeface="Arial" panose="020B0604020202020204" pitchFamily="34" charset="0"/>
              <a:buChar char="•"/>
            </a:pPr>
            <a:endParaRPr lang="en-US" sz="1846" dirty="0"/>
          </a:p>
          <a:p>
            <a:pPr marL="316531" indent="-316531">
              <a:buFont typeface="Arial" panose="020B0604020202020204" pitchFamily="34" charset="0"/>
              <a:buChar char="•"/>
            </a:pPr>
            <a:endParaRPr lang="en-US" sz="1846" dirty="0"/>
          </a:p>
          <a:p>
            <a:endParaRPr lang="en-US" sz="1846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1518689"/>
            <a:ext cx="4462096" cy="444249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861528" y="4220292"/>
            <a:ext cx="1999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13" y="3956521"/>
            <a:ext cx="500133" cy="2369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9" y="1666294"/>
            <a:ext cx="822858" cy="21380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06551" y="3147647"/>
            <a:ext cx="844062" cy="2961143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" name="ZoneTexte 4"/>
          <p:cNvSpPr txBox="1"/>
          <p:nvPr/>
        </p:nvSpPr>
        <p:spPr>
          <a:xfrm>
            <a:off x="3856700" y="1688555"/>
            <a:ext cx="5397012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/>
              <a:t>Solution: </a:t>
            </a:r>
            <a:r>
              <a:rPr lang="fr-FR" sz="1846" dirty="0" err="1">
                <a:solidFill>
                  <a:srgbClr val="FF0000"/>
                </a:solidFill>
              </a:rPr>
              <a:t>Work</a:t>
            </a:r>
            <a:r>
              <a:rPr lang="fr-FR" sz="1846" dirty="0">
                <a:solidFill>
                  <a:srgbClr val="FF0000"/>
                </a:solidFill>
              </a:rPr>
              <a:t> in Hamilton – Jacobi </a:t>
            </a:r>
            <a:r>
              <a:rPr lang="fr-FR" sz="1846" dirty="0" err="1">
                <a:solidFill>
                  <a:srgbClr val="FF0000"/>
                </a:solidFill>
              </a:rPr>
              <a:t>coordinates</a:t>
            </a:r>
            <a:r>
              <a:rPr lang="fr-FR" sz="1846" dirty="0">
                <a:solidFill>
                  <a:srgbClr val="FF0000"/>
                </a:solidFill>
              </a:rPr>
              <a:t> or impose the </a:t>
            </a:r>
            <a:r>
              <a:rPr lang="fr-FR" sz="1846" dirty="0" err="1">
                <a:solidFill>
                  <a:srgbClr val="FF0000"/>
                </a:solidFill>
              </a:rPr>
              <a:t>conserved</a:t>
            </a:r>
            <a:r>
              <a:rPr lang="fr-FR" sz="1846" dirty="0">
                <a:solidFill>
                  <a:srgbClr val="FF0000"/>
                </a:solidFill>
              </a:rPr>
              <a:t> </a:t>
            </a:r>
            <a:r>
              <a:rPr lang="fr-FR" sz="1846" dirty="0" err="1">
                <a:solidFill>
                  <a:srgbClr val="FF0000"/>
                </a:solidFill>
              </a:rPr>
              <a:t>quantities</a:t>
            </a:r>
            <a:r>
              <a:rPr lang="fr-FR" sz="1846" dirty="0">
                <a:solidFill>
                  <a:srgbClr val="FF0000"/>
                </a:solidFill>
              </a:rPr>
              <a:t> (L and </a:t>
            </a:r>
            <a:r>
              <a:rPr lang="fr-FR" sz="1846" dirty="0" err="1">
                <a:solidFill>
                  <a:srgbClr val="FF0000"/>
                </a:solidFill>
              </a:rPr>
              <a:t>Etot</a:t>
            </a:r>
            <a:r>
              <a:rPr lang="fr-FR" sz="1846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5514125" y="2315595"/>
            <a:ext cx="351692" cy="341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4" name="ZoneTexte 13"/>
          <p:cNvSpPr txBox="1"/>
          <p:nvPr/>
        </p:nvSpPr>
        <p:spPr>
          <a:xfrm>
            <a:off x="3995936" y="2628527"/>
            <a:ext cx="5397012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 err="1"/>
              <a:t>Need</a:t>
            </a:r>
            <a:r>
              <a:rPr lang="fr-FR" sz="1846" dirty="0"/>
              <a:t> to </a:t>
            </a:r>
            <a:r>
              <a:rPr lang="fr-FR" sz="1846" dirty="0" err="1"/>
              <a:t>factorize</a:t>
            </a:r>
            <a:r>
              <a:rPr lang="fr-FR" sz="1846" dirty="0"/>
              <a:t> the N-body </a:t>
            </a:r>
            <a:r>
              <a:rPr lang="fr-FR" sz="1846" dirty="0" err="1"/>
              <a:t>problem</a:t>
            </a:r>
            <a:r>
              <a:rPr lang="fr-FR" sz="1846" dirty="0"/>
              <a:t> as an {} of 2-body </a:t>
            </a:r>
            <a:r>
              <a:rPr lang="fr-FR" sz="1846" dirty="0" err="1" smtClean="0"/>
              <a:t>problems</a:t>
            </a:r>
            <a:r>
              <a:rPr lang="fr-FR" sz="1846" dirty="0" smtClean="0"/>
              <a:t> for </a:t>
            </a:r>
            <a:r>
              <a:rPr lang="fr-FR" sz="1846" dirty="0" err="1" smtClean="0"/>
              <a:t>some</a:t>
            </a:r>
            <a:r>
              <a:rPr lang="fr-FR" sz="1846" dirty="0" smtClean="0"/>
              <a:t> </a:t>
            </a:r>
            <a:r>
              <a:rPr lang="fr-FR" sz="1846" dirty="0" err="1" smtClean="0"/>
              <a:t>evolution</a:t>
            </a:r>
            <a:r>
              <a:rPr lang="fr-FR" sz="1846" dirty="0" smtClean="0"/>
              <a:t> over time </a:t>
            </a:r>
            <a:r>
              <a:rPr lang="fr-FR" sz="1846" dirty="0" err="1" smtClean="0"/>
              <a:t>step</a:t>
            </a:r>
            <a:r>
              <a:rPr lang="fr-FR" sz="1846" dirty="0" smtClean="0"/>
              <a:t> </a:t>
            </a:r>
            <a:r>
              <a:rPr lang="fr-FR" sz="1846" dirty="0" err="1" smtClean="0"/>
              <a:t>dt</a:t>
            </a:r>
            <a:r>
              <a:rPr lang="fr-FR" sz="1846" dirty="0" smtClean="0"/>
              <a:t>, </a:t>
            </a:r>
            <a:r>
              <a:rPr lang="fr-FR" sz="1846" dirty="0" err="1" smtClean="0"/>
              <a:t>each</a:t>
            </a:r>
            <a:r>
              <a:rPr lang="fr-FR" sz="1846" dirty="0" smtClean="0"/>
              <a:t> of </a:t>
            </a:r>
            <a:r>
              <a:rPr lang="fr-FR" sz="1846" dirty="0" err="1" smtClean="0"/>
              <a:t>them</a:t>
            </a:r>
            <a:r>
              <a:rPr lang="fr-FR" sz="1846" dirty="0" smtClean="0"/>
              <a:t> to </a:t>
            </a:r>
            <a:r>
              <a:rPr lang="fr-FR" sz="1846" dirty="0" err="1" smtClean="0"/>
              <a:t>be</a:t>
            </a:r>
            <a:r>
              <a:rPr lang="fr-FR" sz="1846" dirty="0" smtClean="0"/>
              <a:t> </a:t>
            </a:r>
            <a:r>
              <a:rPr lang="fr-FR" sz="1846" dirty="0" err="1" smtClean="0"/>
              <a:t>solved</a:t>
            </a:r>
            <a:r>
              <a:rPr lang="fr-FR" sz="1846" dirty="0" smtClean="0"/>
              <a:t> in the CM </a:t>
            </a:r>
            <a:endParaRPr lang="fr-FR" sz="1846" dirty="0">
              <a:solidFill>
                <a:srgbClr val="FF0000"/>
              </a:solidFill>
            </a:endParaRPr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35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35701" y="18864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Q-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Qbar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dynamics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 the CM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6717778" y="4391940"/>
            <a:ext cx="498646" cy="6766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5940152" y="5137209"/>
            <a:ext cx="250181" cy="236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104933" y="4996695"/>
            <a:ext cx="250181" cy="236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629390" y="5317206"/>
            <a:ext cx="250181" cy="23695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617813" y="5489330"/>
            <a:ext cx="250181" cy="23695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24" y="4277262"/>
            <a:ext cx="823465" cy="278224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V="1">
            <a:off x="7285066" y="4530879"/>
            <a:ext cx="214884" cy="5314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89" y="4265306"/>
            <a:ext cx="823009" cy="276572"/>
          </a:xfrm>
          <a:prstGeom prst="rect">
            <a:avLst/>
          </a:prstGeom>
        </p:spPr>
      </p:pic>
      <p:cxnSp>
        <p:nvCxnSpPr>
          <p:cNvPr id="23" name="Connecteur droit avec flèche 22"/>
          <p:cNvCxnSpPr>
            <a:stCxn id="29" idx="0"/>
          </p:cNvCxnSpPr>
          <p:nvPr/>
        </p:nvCxnSpPr>
        <p:spPr>
          <a:xfrm flipH="1" flipV="1">
            <a:off x="6985434" y="3886934"/>
            <a:ext cx="244590" cy="11097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47" y="3662816"/>
            <a:ext cx="1750204" cy="257834"/>
          </a:xfrm>
          <a:prstGeom prst="rect">
            <a:avLst/>
          </a:prstGeom>
        </p:spPr>
      </p:pic>
      <p:pic>
        <p:nvPicPr>
          <p:cNvPr id="32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3" y="1132248"/>
            <a:ext cx="3980117" cy="3016832"/>
          </a:xfrm>
          <a:prstGeom prst="rect">
            <a:avLst/>
          </a:prstGeom>
        </p:spPr>
      </p:pic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36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5701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Results :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J/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y</a:t>
            </a:r>
            <a:r>
              <a:rPr lang="en-US" sz="3600" b="1" baseline="-250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36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endParaRPr lang="en-US" sz="3600" b="1" baseline="-25000" dirty="0">
              <a:solidFill>
                <a:schemeClr val="accent6">
                  <a:lumMod val="75000"/>
                </a:schemeClr>
              </a:solidFill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12" name="Picture 3 1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52996" y="4167572"/>
            <a:ext cx="86120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 err="1" smtClean="0"/>
              <a:t>excess</a:t>
            </a:r>
            <a:r>
              <a:rPr lang="fr-FR" sz="2000" dirty="0" smtClean="0"/>
              <a:t> as </a:t>
            </a:r>
            <a:r>
              <a:rPr lang="fr-FR" sz="2000" dirty="0" err="1" smtClean="0"/>
              <a:t>compared</a:t>
            </a:r>
            <a:r>
              <a:rPr lang="fr-FR" sz="2000" dirty="0" smtClean="0"/>
              <a:t> to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data (</a:t>
            </a:r>
            <a:r>
              <a:rPr lang="fr-FR" sz="2000" b="1" dirty="0" err="1" smtClean="0"/>
              <a:t>late</a:t>
            </a:r>
            <a:r>
              <a:rPr lang="fr-FR" sz="2000" b="1" dirty="0" smtClean="0"/>
              <a:t> formation </a:t>
            </a:r>
            <a:r>
              <a:rPr lang="fr-FR" sz="2000" dirty="0" smtClean="0"/>
              <a:t>of the J/</a:t>
            </a:r>
            <a:r>
              <a:rPr lang="fr-FR" sz="2000" dirty="0" smtClean="0">
                <a:latin typeface="Symbol" panose="05050102010706020507" pitchFamily="18" charset="2"/>
              </a:rPr>
              <a:t>y</a:t>
            </a:r>
            <a:r>
              <a:rPr lang="fr-FR" sz="2000" dirty="0" smtClean="0"/>
              <a:t> due to binding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 </a:t>
            </a:r>
            <a:r>
              <a:rPr lang="fr-FR" sz="2000" dirty="0" err="1" smtClean="0"/>
              <a:t>under</a:t>
            </a:r>
            <a:r>
              <a:rPr lang="fr-FR" sz="2000" dirty="0" smtClean="0"/>
              <a:t> </a:t>
            </a:r>
            <a:r>
              <a:rPr lang="fr-FR" sz="2000" dirty="0" err="1" smtClean="0"/>
              <a:t>restoration</a:t>
            </a:r>
            <a:r>
              <a:rPr lang="fr-FR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The « diagonal » contribution shows no </a:t>
            </a:r>
            <a:r>
              <a:rPr lang="fr-FR" sz="2000" dirty="0" err="1" smtClean="0"/>
              <a:t>difference</a:t>
            </a:r>
            <a:r>
              <a:rPr lang="fr-FR" sz="2000" dirty="0" smtClean="0"/>
              <a:t> </a:t>
            </a:r>
            <a:r>
              <a:rPr lang="fr-FR" sz="2000" dirty="0" err="1" smtClean="0"/>
              <a:t>wrt</a:t>
            </a:r>
            <a:r>
              <a:rPr lang="fr-FR" sz="2000" dirty="0" smtClean="0"/>
              <a:t> the full production, </a:t>
            </a:r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bit </a:t>
            </a:r>
            <a:r>
              <a:rPr lang="fr-FR" sz="2000" dirty="0" err="1" smtClean="0"/>
              <a:t>conter-intuitive</a:t>
            </a:r>
            <a:endParaRPr lang="fr-FR" sz="2000" dirty="0" smtClean="0"/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8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763688" y="78640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[30-50%]                                                                  [30-50%]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91" y="1124691"/>
            <a:ext cx="4112193" cy="302438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theory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76256" y="379824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GeV</a:t>
            </a:r>
            <a:r>
              <a:rPr lang="fr-FR" dirty="0" smtClean="0"/>
              <a:t>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0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3265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Several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motivations to go 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microscopic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&amp; quantum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4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4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9" y="915685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in-medium </a:t>
            </a:r>
            <a:r>
              <a:rPr lang="fr-FR" dirty="0" err="1" smtClean="0"/>
              <a:t>quarkonia</a:t>
            </a:r>
            <a:r>
              <a:rPr lang="fr-FR" dirty="0" smtClean="0"/>
              <a:t> are not </a:t>
            </a:r>
            <a:r>
              <a:rPr lang="fr-FR" dirty="0" err="1" smtClean="0"/>
              <a:t>born</a:t>
            </a:r>
            <a:r>
              <a:rPr lang="fr-FR" dirty="0" smtClean="0"/>
              <a:t> as </a:t>
            </a:r>
            <a:r>
              <a:rPr lang="fr-FR" dirty="0" err="1" smtClean="0"/>
              <a:t>such</a:t>
            </a:r>
            <a:r>
              <a:rPr lang="fr-FR" dirty="0" smtClean="0"/>
              <a:t>. One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develop</a:t>
            </a:r>
            <a:r>
              <a:rPr lang="fr-FR" dirty="0" smtClean="0"/>
              <a:t> an </a:t>
            </a:r>
            <a:r>
              <a:rPr lang="fr-FR" b="1" dirty="0" smtClean="0"/>
              <a:t>initial compact state</a:t>
            </a:r>
            <a:r>
              <a:rPr lang="fr-FR" dirty="0" smtClean="0"/>
              <a:t> to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bloomed</a:t>
            </a:r>
            <a:r>
              <a:rPr lang="fr-FR" dirty="0" smtClean="0"/>
              <a:t> </a:t>
            </a:r>
            <a:r>
              <a:rPr lang="fr-FR" dirty="0" err="1" smtClean="0"/>
              <a:t>quarkonia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dissociation-</a:t>
            </a:r>
            <a:r>
              <a:rPr lang="fr-FR" dirty="0" err="1" smtClean="0"/>
              <a:t>recombination</a:t>
            </a:r>
            <a:r>
              <a:rPr lang="fr-FR" dirty="0" smtClean="0"/>
              <a:t> </a:t>
            </a:r>
            <a:r>
              <a:rPr lang="fr-FR" dirty="0" err="1" smtClean="0"/>
              <a:t>reactions</a:t>
            </a:r>
            <a:r>
              <a:rPr lang="fr-FR" dirty="0" smtClean="0"/>
              <a:t> </a:t>
            </a:r>
            <a:r>
              <a:rPr lang="fr-FR" dirty="0" err="1" smtClean="0"/>
              <a:t>affecting</a:t>
            </a:r>
            <a:r>
              <a:rPr lang="fr-FR" dirty="0" smtClean="0"/>
              <a:t> </a:t>
            </a:r>
            <a:r>
              <a:rPr lang="fr-FR" dirty="0" err="1" smtClean="0"/>
              <a:t>quarkonia</a:t>
            </a:r>
            <a:r>
              <a:rPr lang="fr-FR" dirty="0" smtClean="0"/>
              <a:t> are </a:t>
            </a:r>
            <a:r>
              <a:rPr lang="fr-FR" b="1" dirty="0" smtClean="0"/>
              <a:t>not </a:t>
            </a:r>
            <a:r>
              <a:rPr lang="fr-FR" b="1" dirty="0" err="1" smtClean="0"/>
              <a:t>instantaneous</a:t>
            </a:r>
            <a:r>
              <a:rPr lang="fr-FR" dirty="0" smtClean="0"/>
              <a:t>… In dense medium, the notion of cross section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the more </a:t>
            </a:r>
            <a:r>
              <a:rPr lang="fr-FR" dirty="0" err="1" smtClean="0"/>
              <a:t>rigorous</a:t>
            </a:r>
            <a:r>
              <a:rPr lang="fr-FR" dirty="0" smtClean="0"/>
              <a:t> open-quantum system </a:t>
            </a:r>
            <a:r>
              <a:rPr lang="fr-FR" dirty="0" err="1" smtClean="0"/>
              <a:t>approach</a:t>
            </a:r>
            <a:r>
              <a:rPr lang="fr-FR" dirty="0" smtClean="0"/>
              <a:t> (</a:t>
            </a:r>
            <a:r>
              <a:rPr lang="fr-FR" b="1" dirty="0" err="1" smtClean="0"/>
              <a:t>continuous</a:t>
            </a:r>
            <a:r>
              <a:rPr lang="fr-FR" b="1" dirty="0" smtClean="0"/>
              <a:t> transitions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suited</a:t>
            </a:r>
            <a:r>
              <a:rPr lang="fr-FR" dirty="0" smtClean="0"/>
              <a:t> for </a:t>
            </a:r>
            <a:r>
              <a:rPr lang="fr-FR" b="1" dirty="0" smtClean="0"/>
              <a:t>« 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small</a:t>
            </a:r>
            <a:r>
              <a:rPr lang="fr-FR" b="1" dirty="0" smtClean="0"/>
              <a:t> to large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Extra </a:t>
            </a:r>
            <a:r>
              <a:rPr lang="fr-FR" dirty="0"/>
              <a:t>complication: For RHIC and LHC :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smtClean="0"/>
              <a:t>c-</a:t>
            </a:r>
            <a:r>
              <a:rPr lang="fr-FR" dirty="0" err="1" smtClean="0"/>
              <a:t>cbar</a:t>
            </a:r>
            <a:r>
              <a:rPr lang="fr-FR" dirty="0" smtClean="0"/>
              <a:t> pairs </a:t>
            </a:r>
            <a:r>
              <a:rPr lang="fr-FR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899888" y="4661660"/>
            <a:ext cx="43744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382386" y="4523160"/>
            <a:ext cx="506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time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061905" y="4523160"/>
            <a:ext cx="0" cy="2769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348520" y="4523160"/>
            <a:ext cx="0" cy="2769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817127" y="428424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2000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103743" y="428074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2010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6842325" y="4523160"/>
            <a:ext cx="0" cy="2769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572296" y="4283618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2020</a:t>
            </a:r>
          </a:p>
        </p:txBody>
      </p:sp>
      <p:sp>
        <p:nvSpPr>
          <p:cNvPr id="18" name="ZoneTexte 17"/>
          <p:cNvSpPr txBox="1"/>
          <p:nvPr/>
        </p:nvSpPr>
        <p:spPr>
          <a:xfrm rot="18455352">
            <a:off x="1786221" y="3776119"/>
            <a:ext cx="13418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rgbClr val="0000CC"/>
                </a:solidFill>
              </a:rPr>
              <a:t>Blaizot</a:t>
            </a:r>
            <a:r>
              <a:rPr lang="en-US" sz="1050" dirty="0">
                <a:solidFill>
                  <a:srgbClr val="0000CC"/>
                </a:solidFill>
              </a:rPr>
              <a:t> &amp; </a:t>
            </a:r>
            <a:r>
              <a:rPr lang="en-US" sz="1050" dirty="0" err="1">
                <a:solidFill>
                  <a:srgbClr val="0000CC"/>
                </a:solidFill>
              </a:rPr>
              <a:t>Ollitrault</a:t>
            </a:r>
            <a:endParaRPr lang="en-US" sz="1050" dirty="0">
              <a:solidFill>
                <a:srgbClr val="0000CC"/>
              </a:solidFill>
            </a:endParaRPr>
          </a:p>
          <a:p>
            <a:pPr algn="ctr"/>
            <a:r>
              <a:rPr lang="en-US" sz="1050" dirty="0" err="1">
                <a:solidFill>
                  <a:srgbClr val="0000CC"/>
                </a:solidFill>
              </a:rPr>
              <a:t>Thews</a:t>
            </a:r>
            <a:endParaRPr lang="en-US" sz="1050" dirty="0">
              <a:solidFill>
                <a:srgbClr val="0000CC"/>
              </a:solidFill>
            </a:endParaRPr>
          </a:p>
          <a:p>
            <a:pPr algn="ctr"/>
            <a:r>
              <a:rPr lang="en-US" sz="1050" dirty="0" err="1">
                <a:solidFill>
                  <a:srgbClr val="0000CC"/>
                </a:solidFill>
              </a:rPr>
              <a:t>Gossiaux</a:t>
            </a:r>
            <a:r>
              <a:rPr lang="en-US" sz="1050" dirty="0">
                <a:solidFill>
                  <a:srgbClr val="0000CC"/>
                </a:solidFill>
              </a:rPr>
              <a:t> and </a:t>
            </a:r>
            <a:r>
              <a:rPr lang="en-US" sz="1050" dirty="0" err="1">
                <a:solidFill>
                  <a:srgbClr val="0000CC"/>
                </a:solidFill>
              </a:rPr>
              <a:t>Cugnon</a:t>
            </a:r>
            <a:endParaRPr lang="en-US" sz="1050" dirty="0">
              <a:solidFill>
                <a:srgbClr val="0000CC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1357849" y="4004033"/>
            <a:ext cx="670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1 pair</a:t>
            </a: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1241164" y="4869886"/>
            <a:ext cx="85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Many</a:t>
            </a:r>
            <a:r>
              <a:rPr lang="fr-FR" sz="1600" b="1" dirty="0"/>
              <a:t> pairs</a:t>
            </a:r>
          </a:p>
        </p:txBody>
      </p:sp>
      <p:sp>
        <p:nvSpPr>
          <p:cNvPr id="21" name="ZoneTexte 20"/>
          <p:cNvSpPr txBox="1"/>
          <p:nvPr/>
        </p:nvSpPr>
        <p:spPr>
          <a:xfrm rot="18773911">
            <a:off x="2934572" y="4989751"/>
            <a:ext cx="16140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>
                <a:solidFill>
                  <a:srgbClr val="0000CC"/>
                </a:solidFill>
              </a:rPr>
              <a:t>Dusling</a:t>
            </a:r>
            <a:r>
              <a:rPr lang="fr-FR" sz="1050" dirty="0">
                <a:solidFill>
                  <a:srgbClr val="0000CC"/>
                </a:solidFill>
              </a:rPr>
              <a:t>, Young, </a:t>
            </a:r>
            <a:r>
              <a:rPr lang="fr-FR" sz="1050" dirty="0" err="1">
                <a:solidFill>
                  <a:srgbClr val="0000CC"/>
                </a:solidFill>
              </a:rPr>
              <a:t>Shuryak</a:t>
            </a:r>
            <a:endParaRPr lang="fr-FR" sz="1050" dirty="0">
              <a:solidFill>
                <a:srgbClr val="0000CC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 rot="18773911">
            <a:off x="5498226" y="4015156"/>
            <a:ext cx="10655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00CC"/>
                </a:solidFill>
              </a:rPr>
              <a:t>Katz &amp; </a:t>
            </a:r>
            <a:r>
              <a:rPr lang="fr-FR" sz="1050" dirty="0" err="1">
                <a:solidFill>
                  <a:srgbClr val="0000CC"/>
                </a:solidFill>
              </a:rPr>
              <a:t>Gossiaux</a:t>
            </a:r>
            <a:endParaRPr lang="fr-FR" sz="1050" dirty="0">
              <a:solidFill>
                <a:srgbClr val="0000CC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4101137" y="4514113"/>
            <a:ext cx="0" cy="166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817262" y="4495460"/>
            <a:ext cx="0" cy="166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2290" y="4474641"/>
            <a:ext cx="0" cy="166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rot="18575904">
            <a:off x="4659507" y="5234482"/>
            <a:ext cx="18405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dirty="0" err="1">
                <a:solidFill>
                  <a:srgbClr val="0000CC"/>
                </a:solidFill>
              </a:rPr>
              <a:t>Blaizot</a:t>
            </a:r>
            <a:r>
              <a:rPr lang="fr-FR" sz="1050" dirty="0">
                <a:solidFill>
                  <a:srgbClr val="0000CC"/>
                </a:solidFill>
              </a:rPr>
              <a:t> et al. </a:t>
            </a:r>
            <a:r>
              <a:rPr lang="fr-FR" sz="1050" dirty="0" err="1">
                <a:solidFill>
                  <a:srgbClr val="0000CC"/>
                </a:solidFill>
              </a:rPr>
              <a:t>Nuclear</a:t>
            </a:r>
            <a:r>
              <a:rPr lang="fr-FR" sz="1050" dirty="0">
                <a:solidFill>
                  <a:srgbClr val="0000CC"/>
                </a:solidFill>
              </a:rPr>
              <a:t> </a:t>
            </a:r>
            <a:r>
              <a:rPr lang="fr-FR" sz="1050" dirty="0" err="1">
                <a:solidFill>
                  <a:srgbClr val="0000CC"/>
                </a:solidFill>
              </a:rPr>
              <a:t>Physics</a:t>
            </a:r>
            <a:r>
              <a:rPr lang="fr-FR" sz="1050" dirty="0">
                <a:solidFill>
                  <a:srgbClr val="0000CC"/>
                </a:solidFill>
              </a:rPr>
              <a:t> A</a:t>
            </a:r>
          </a:p>
          <a:p>
            <a:pPr algn="r"/>
            <a:r>
              <a:rPr lang="fr-FR" sz="1050" dirty="0">
                <a:solidFill>
                  <a:srgbClr val="0000CC"/>
                </a:solidFill>
              </a:rPr>
              <a:t>Volume 946, Pages 49-88</a:t>
            </a:r>
          </a:p>
        </p:txBody>
      </p:sp>
      <p:sp>
        <p:nvSpPr>
          <p:cNvPr id="28" name="ZoneTexte 27"/>
          <p:cNvSpPr txBox="1"/>
          <p:nvPr/>
        </p:nvSpPr>
        <p:spPr>
          <a:xfrm rot="18570361">
            <a:off x="5102522" y="5201235"/>
            <a:ext cx="18569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CC"/>
                </a:solidFill>
              </a:rPr>
              <a:t>JP </a:t>
            </a:r>
            <a:r>
              <a:rPr lang="en-US" sz="1050" dirty="0" err="1">
                <a:solidFill>
                  <a:srgbClr val="0000CC"/>
                </a:solidFill>
              </a:rPr>
              <a:t>Blaizot</a:t>
            </a:r>
            <a:r>
              <a:rPr lang="en-US" sz="1050" dirty="0">
                <a:solidFill>
                  <a:srgbClr val="0000CC"/>
                </a:solidFill>
              </a:rPr>
              <a:t> &amp; MA Escobedo JHEP 06 (2018) 034,1711.10812 </a:t>
            </a:r>
            <a:endParaRPr lang="fr-FR" sz="1050" dirty="0">
              <a:solidFill>
                <a:srgbClr val="0000CC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28184" y="4499543"/>
            <a:ext cx="0" cy="166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5496" y="6239053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Pioneering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of </a:t>
            </a:r>
            <a:r>
              <a:rPr lang="fr-FR" b="1" dirty="0" err="1"/>
              <a:t>Blaizot</a:t>
            </a:r>
            <a:r>
              <a:rPr lang="fr-FR" b="1" dirty="0"/>
              <a:t> and Escobedo</a:t>
            </a:r>
            <a:r>
              <a:rPr lang="fr-FR" dirty="0"/>
              <a:t> for </a:t>
            </a:r>
            <a:r>
              <a:rPr lang="fr-FR" dirty="0" err="1"/>
              <a:t>many</a:t>
            </a:r>
            <a:r>
              <a:rPr lang="fr-FR" dirty="0"/>
              <a:t> c-</a:t>
            </a:r>
            <a:r>
              <a:rPr lang="fr-FR" dirty="0" err="1"/>
              <a:t>cbar</a:t>
            </a:r>
            <a:r>
              <a:rPr lang="fr-FR" dirty="0"/>
              <a:t> pairs (NRQCD) =&gt; mixed Fokker-Planck + gain/</a:t>
            </a:r>
            <a:r>
              <a:rPr lang="fr-FR" dirty="0" err="1"/>
              <a:t>loss</a:t>
            </a:r>
            <a:r>
              <a:rPr lang="fr-FR" dirty="0"/>
              <a:t> rates for </a:t>
            </a:r>
            <a:r>
              <a:rPr lang="fr-FR" dirty="0" err="1"/>
              <a:t>color</a:t>
            </a:r>
            <a:r>
              <a:rPr lang="fr-FR" dirty="0"/>
              <a:t> transitions; </a:t>
            </a:r>
            <a:r>
              <a:rPr lang="fr-FR" dirty="0" err="1"/>
              <a:t>awaits</a:t>
            </a:r>
            <a:r>
              <a:rPr lang="fr-FR" dirty="0"/>
              <a:t> for </a:t>
            </a:r>
            <a:r>
              <a:rPr lang="fr-FR" dirty="0" err="1"/>
              <a:t>implementation</a:t>
            </a:r>
            <a:r>
              <a:rPr lang="fr-FR" dirty="0"/>
              <a:t> in </a:t>
            </a:r>
            <a:r>
              <a:rPr lang="fr-FR" dirty="0" err="1"/>
              <a:t>realistic</a:t>
            </a:r>
            <a:r>
              <a:rPr lang="fr-FR" dirty="0"/>
              <a:t> </a:t>
            </a:r>
            <a:r>
              <a:rPr lang="fr-FR" dirty="0" smtClean="0"/>
              <a:t>conditions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 rot="18773911">
            <a:off x="5806064" y="5302840"/>
            <a:ext cx="19135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solidFill>
                  <a:srgbClr val="CC0099"/>
                </a:solidFill>
              </a:rPr>
              <a:t>Arrebato</a:t>
            </a:r>
            <a:r>
              <a:rPr lang="fr-FR" sz="1050" b="1" dirty="0" smtClean="0">
                <a:solidFill>
                  <a:srgbClr val="CC0099"/>
                </a:solidFill>
              </a:rPr>
              <a:t>, </a:t>
            </a:r>
            <a:r>
              <a:rPr lang="fr-FR" sz="1050" b="1" dirty="0" err="1" smtClean="0">
                <a:solidFill>
                  <a:srgbClr val="CC0099"/>
                </a:solidFill>
              </a:rPr>
              <a:t>Aichelin</a:t>
            </a:r>
            <a:r>
              <a:rPr lang="fr-FR" sz="1050" b="1" dirty="0" smtClean="0">
                <a:solidFill>
                  <a:srgbClr val="CC0099"/>
                </a:solidFill>
              </a:rPr>
              <a:t> &amp; </a:t>
            </a:r>
            <a:r>
              <a:rPr lang="fr-FR" sz="1050" b="1" dirty="0" err="1" smtClean="0">
                <a:solidFill>
                  <a:srgbClr val="CC0099"/>
                </a:solidFill>
              </a:rPr>
              <a:t>Gossiaux</a:t>
            </a:r>
            <a:endParaRPr lang="fr-FR" sz="1050" b="1" dirty="0">
              <a:solidFill>
                <a:srgbClr val="CC0099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 rot="18773911">
            <a:off x="5074302" y="3758099"/>
            <a:ext cx="1797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>
                <a:solidFill>
                  <a:srgbClr val="0000CC"/>
                </a:solidFill>
              </a:rPr>
              <a:t>Akamatsu</a:t>
            </a:r>
            <a:r>
              <a:rPr lang="fr-FR" sz="1050" dirty="0" smtClean="0">
                <a:solidFill>
                  <a:srgbClr val="0000CC"/>
                </a:solidFill>
              </a:rPr>
              <a:t> &amp; </a:t>
            </a:r>
            <a:r>
              <a:rPr lang="fr-FR" sz="1050" dirty="0" err="1" smtClean="0">
                <a:solidFill>
                  <a:srgbClr val="0000CC"/>
                </a:solidFill>
              </a:rPr>
              <a:t>Rothkopf</a:t>
            </a:r>
            <a:endParaRPr lang="fr-FR" sz="1050" dirty="0">
              <a:solidFill>
                <a:srgbClr val="0000CC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 rot="18773911">
            <a:off x="5754497" y="3978935"/>
            <a:ext cx="11716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00CC"/>
                </a:solidFill>
              </a:rPr>
              <a:t>Strickland &amp; TUM</a:t>
            </a:r>
            <a:endParaRPr lang="fr-FR" sz="1050" dirty="0">
              <a:solidFill>
                <a:srgbClr val="0000CC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 rot="18773911">
            <a:off x="5954322" y="4028660"/>
            <a:ext cx="11716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00CC"/>
                </a:solidFill>
              </a:rPr>
              <a:t>…</a:t>
            </a:r>
            <a:endParaRPr lang="fr-FR" sz="1050" dirty="0">
              <a:solidFill>
                <a:srgbClr val="0000CC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 rot="18773911">
            <a:off x="6561156" y="3607527"/>
            <a:ext cx="19135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rgbClr val="CC0099"/>
                </a:solidFill>
              </a:rPr>
              <a:t>Delorme</a:t>
            </a:r>
            <a:r>
              <a:rPr lang="fr-FR" sz="1050" b="1" dirty="0" smtClean="0">
                <a:solidFill>
                  <a:srgbClr val="CC0099"/>
                </a:solidFill>
              </a:rPr>
              <a:t>, Gousset </a:t>
            </a:r>
            <a:r>
              <a:rPr lang="fr-FR" sz="1050" b="1" dirty="0" smtClean="0">
                <a:solidFill>
                  <a:srgbClr val="CC0099"/>
                </a:solidFill>
              </a:rPr>
              <a:t>&amp; </a:t>
            </a:r>
            <a:r>
              <a:rPr lang="fr-FR" sz="1050" b="1" dirty="0" err="1" smtClean="0">
                <a:solidFill>
                  <a:srgbClr val="CC0099"/>
                </a:solidFill>
              </a:rPr>
              <a:t>Gossiaux</a:t>
            </a:r>
            <a:endParaRPr lang="fr-FR" sz="1050" b="1" dirty="0">
              <a:solidFill>
                <a:srgbClr val="CC0099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       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avec flèche 17"/>
          <p:cNvCxnSpPr/>
          <p:nvPr/>
        </p:nvCxnSpPr>
        <p:spPr>
          <a:xfrm flipH="1">
            <a:off x="2123728" y="1047712"/>
            <a:ext cx="152166" cy="1882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066192" y="1041141"/>
            <a:ext cx="679602" cy="452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15254" y="4534108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26" name="Ellipse 25"/>
          <p:cNvSpPr/>
          <p:nvPr/>
        </p:nvSpPr>
        <p:spPr>
          <a:xfrm>
            <a:off x="4251795" y="3887756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29" name="Ellipse 28"/>
          <p:cNvSpPr/>
          <p:nvPr/>
        </p:nvSpPr>
        <p:spPr>
          <a:xfrm>
            <a:off x="4545857" y="3831639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grpSp>
        <p:nvGrpSpPr>
          <p:cNvPr id="11" name="Groupe 10"/>
          <p:cNvGrpSpPr/>
          <p:nvPr/>
        </p:nvGrpSpPr>
        <p:grpSpPr>
          <a:xfrm>
            <a:off x="243619" y="3934295"/>
            <a:ext cx="908483" cy="686817"/>
            <a:chOff x="611560" y="5334471"/>
            <a:chExt cx="908483" cy="686817"/>
          </a:xfrm>
        </p:grpSpPr>
        <p:sp>
          <p:nvSpPr>
            <p:cNvPr id="2" name="Ellipse 1"/>
            <p:cNvSpPr/>
            <p:nvPr/>
          </p:nvSpPr>
          <p:spPr>
            <a:xfrm>
              <a:off x="611560" y="5458580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12043" y="5599257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4" name="Ellipse 23"/>
            <p:cNvSpPr/>
            <p:nvPr/>
          </p:nvSpPr>
          <p:spPr>
            <a:xfrm>
              <a:off x="995996" y="5468628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037043" y="5652124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7" name="Ellipse 26"/>
            <p:cNvSpPr/>
            <p:nvPr/>
          </p:nvSpPr>
          <p:spPr>
            <a:xfrm>
              <a:off x="852720" y="5739934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238689" y="5652124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82382" y="5407069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066702" y="5334471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  <p:sp>
        <p:nvSpPr>
          <p:cNvPr id="33" name="Ellipse 32"/>
          <p:cNvSpPr/>
          <p:nvPr/>
        </p:nvSpPr>
        <p:spPr>
          <a:xfrm>
            <a:off x="4646800" y="4074972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7" name="Ellipse 6"/>
          <p:cNvSpPr/>
          <p:nvPr/>
        </p:nvSpPr>
        <p:spPr>
          <a:xfrm>
            <a:off x="4049138" y="1053741"/>
            <a:ext cx="3154175" cy="94512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0" y="4462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spirit of the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method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3" y="1270629"/>
            <a:ext cx="2805943" cy="40396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6" y="548680"/>
            <a:ext cx="2903798" cy="504481"/>
          </a:xfrm>
          <a:prstGeom prst="rect">
            <a:avLst/>
          </a:prstGeom>
        </p:spPr>
      </p:pic>
      <p:pic>
        <p:nvPicPr>
          <p:cNvPr id="3" name="Image 2" descr="\documentclass{article}&#10;\usepackage{amsmath}&#10;\pagestyle{empty}&#10;\begin{document}&#10;&#10;$\frac{d\hat{\rho}_N(t)}{dt}=-i \left[\hat{H}_N,\hat{\rho}_N(t) \right]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12" y="1322083"/>
            <a:ext cx="2610286" cy="4556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13899" y="586649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Simply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at the end of the </a:t>
            </a:r>
            <a:r>
              <a:rPr lang="fr-FR" dirty="0" err="1" smtClean="0"/>
              <a:t>evolution</a:t>
            </a:r>
            <a:r>
              <a:rPr lang="fr-FR" dirty="0" smtClean="0"/>
              <a:t> (</a:t>
            </a:r>
            <a:r>
              <a:rPr lang="fr-FR" dirty="0" err="1" smtClean="0"/>
              <a:t>ideal</a:t>
            </a:r>
            <a:r>
              <a:rPr lang="fr-FR" dirty="0" smtClean="0"/>
              <a:t> world)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5709" y="1733764"/>
            <a:ext cx="453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Quarkonia</a:t>
            </a:r>
            <a:r>
              <a:rPr lang="fr-FR" dirty="0" smtClean="0"/>
              <a:t> </a:t>
            </a:r>
            <a:r>
              <a:rPr lang="fr-FR" dirty="0" err="1" smtClean="0"/>
              <a:t>bound</a:t>
            </a:r>
            <a:r>
              <a:rPr lang="fr-FR" dirty="0" smtClean="0"/>
              <a:t> states (in vacuum)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75903" y="2174322"/>
            <a:ext cx="86405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Unfortunately</a:t>
            </a:r>
            <a:r>
              <a:rPr lang="fr-FR" dirty="0" smtClean="0"/>
              <a:t>… all N-body </a:t>
            </a:r>
            <a:r>
              <a:rPr lang="fr-FR" dirty="0" err="1" smtClean="0"/>
              <a:t>practionners</a:t>
            </a:r>
            <a:r>
              <a:rPr lang="fr-FR" dirty="0"/>
              <a:t> </a:t>
            </a:r>
            <a:r>
              <a:rPr lang="fr-FR" dirty="0" smtClean="0"/>
              <a:t>know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b="1" dirty="0" err="1" smtClean="0"/>
              <a:t>modelling</a:t>
            </a:r>
            <a:r>
              <a:rPr lang="fr-FR" b="1" dirty="0" smtClean="0"/>
              <a:t> the full system up to the last stage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quite</a:t>
            </a:r>
            <a:r>
              <a:rPr lang="fr-FR" b="1" dirty="0" smtClean="0"/>
              <a:t> </a:t>
            </a:r>
            <a:r>
              <a:rPr lang="fr-FR" b="1" dirty="0" err="1" smtClean="0"/>
              <a:t>challenging</a:t>
            </a:r>
            <a:r>
              <a:rPr lang="fr-FR" b="1" dirty="0" smtClean="0"/>
              <a:t> !   </a:t>
            </a:r>
            <a:r>
              <a:rPr lang="fr-FR" dirty="0" smtClean="0"/>
              <a:t>Issues of </a:t>
            </a:r>
            <a:r>
              <a:rPr lang="fr-FR" dirty="0" err="1" smtClean="0"/>
              <a:t>stability</a:t>
            </a:r>
            <a:r>
              <a:rPr lang="fr-FR" dirty="0" smtClean="0"/>
              <a:t>, </a:t>
            </a:r>
            <a:r>
              <a:rPr lang="fr-FR" dirty="0" err="1" smtClean="0"/>
              <a:t>energy</a:t>
            </a:r>
            <a:r>
              <a:rPr lang="fr-FR" dirty="0" smtClean="0"/>
              <a:t> conservation,… </a:t>
            </a:r>
          </a:p>
          <a:p>
            <a:endParaRPr lang="fr-FR" sz="800" dirty="0" smtClean="0"/>
          </a:p>
          <a:p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lesson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« </a:t>
            </a:r>
            <a:r>
              <a:rPr lang="fr-FR" dirty="0" err="1" smtClean="0"/>
              <a:t>old</a:t>
            </a:r>
            <a:r>
              <a:rPr lang="fr-FR" dirty="0" smtClean="0"/>
              <a:t> » cascade and QMD codes for fragment formation 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233561" y="4085515"/>
            <a:ext cx="480376" cy="332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"/>
          <p:cNvGrpSpPr/>
          <p:nvPr/>
        </p:nvGrpSpPr>
        <p:grpSpPr>
          <a:xfrm rot="2662682">
            <a:off x="2256773" y="3908539"/>
            <a:ext cx="908483" cy="686817"/>
            <a:chOff x="611560" y="5334471"/>
            <a:chExt cx="908483" cy="686817"/>
          </a:xfrm>
        </p:grpSpPr>
        <p:sp>
          <p:nvSpPr>
            <p:cNvPr id="43" name="Ellipse 42"/>
            <p:cNvSpPr/>
            <p:nvPr/>
          </p:nvSpPr>
          <p:spPr>
            <a:xfrm>
              <a:off x="611560" y="5458580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4" name="Ellipse 43"/>
            <p:cNvSpPr/>
            <p:nvPr/>
          </p:nvSpPr>
          <p:spPr>
            <a:xfrm>
              <a:off x="712043" y="5599257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5" name="Ellipse 44"/>
            <p:cNvSpPr/>
            <p:nvPr/>
          </p:nvSpPr>
          <p:spPr>
            <a:xfrm>
              <a:off x="995996" y="5468628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6" name="Ellipse 45"/>
            <p:cNvSpPr/>
            <p:nvPr/>
          </p:nvSpPr>
          <p:spPr>
            <a:xfrm>
              <a:off x="1037043" y="5652124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7" name="Ellipse 46"/>
            <p:cNvSpPr/>
            <p:nvPr/>
          </p:nvSpPr>
          <p:spPr>
            <a:xfrm>
              <a:off x="852720" y="5739934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238689" y="5652124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82382" y="5407069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50" name="Ellipse 49"/>
            <p:cNvSpPr/>
            <p:nvPr/>
          </p:nvSpPr>
          <p:spPr>
            <a:xfrm>
              <a:off x="1066702" y="5334471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  <p:sp>
        <p:nvSpPr>
          <p:cNvPr id="51" name="Flèche droite 50"/>
          <p:cNvSpPr/>
          <p:nvPr/>
        </p:nvSpPr>
        <p:spPr>
          <a:xfrm flipH="1">
            <a:off x="1782590" y="3956918"/>
            <a:ext cx="546122" cy="332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courbée vers la droite 11"/>
          <p:cNvSpPr/>
          <p:nvPr/>
        </p:nvSpPr>
        <p:spPr>
          <a:xfrm rot="16200000" flipH="1">
            <a:off x="3383959" y="3485414"/>
            <a:ext cx="336076" cy="7090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1513" y="3384771"/>
            <a:ext cx="12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Initial state</a:t>
            </a:r>
            <a:endParaRPr lang="fr-FR" dirty="0"/>
          </a:p>
        </p:txBody>
      </p:sp>
      <p:sp>
        <p:nvSpPr>
          <p:cNvPr id="53" name="Ellipse 52"/>
          <p:cNvSpPr/>
          <p:nvPr/>
        </p:nvSpPr>
        <p:spPr>
          <a:xfrm>
            <a:off x="3989771" y="4126909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4" name="Ellipse 53"/>
          <p:cNvSpPr/>
          <p:nvPr/>
        </p:nvSpPr>
        <p:spPr>
          <a:xfrm>
            <a:off x="4090254" y="4267586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5" name="Ellipse 54"/>
          <p:cNvSpPr/>
          <p:nvPr/>
        </p:nvSpPr>
        <p:spPr>
          <a:xfrm>
            <a:off x="4374207" y="4136957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6" name="Ellipse 55"/>
          <p:cNvSpPr/>
          <p:nvPr/>
        </p:nvSpPr>
        <p:spPr>
          <a:xfrm>
            <a:off x="4415254" y="4320453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7" name="Ellipse 56"/>
          <p:cNvSpPr/>
          <p:nvPr/>
        </p:nvSpPr>
        <p:spPr>
          <a:xfrm>
            <a:off x="4230931" y="4408263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8" name="Ellipse 57"/>
          <p:cNvSpPr/>
          <p:nvPr/>
        </p:nvSpPr>
        <p:spPr>
          <a:xfrm>
            <a:off x="4616900" y="4320453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9" name="Ellipse 58"/>
          <p:cNvSpPr/>
          <p:nvPr/>
        </p:nvSpPr>
        <p:spPr>
          <a:xfrm>
            <a:off x="4160593" y="4075398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60" name="Ellipse 59"/>
          <p:cNvSpPr/>
          <p:nvPr/>
        </p:nvSpPr>
        <p:spPr>
          <a:xfrm>
            <a:off x="4444913" y="4002800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61" name="ZoneTexte 60"/>
          <p:cNvSpPr txBox="1"/>
          <p:nvPr/>
        </p:nvSpPr>
        <p:spPr>
          <a:xfrm>
            <a:off x="3238711" y="3265922"/>
            <a:ext cx="263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Intermediate</a:t>
            </a:r>
            <a:r>
              <a:rPr lang="fr-FR" dirty="0" smtClean="0"/>
              <a:t> dense phase</a:t>
            </a:r>
            <a:endParaRPr lang="fr-FR" dirty="0"/>
          </a:p>
        </p:txBody>
      </p:sp>
      <p:sp>
        <p:nvSpPr>
          <p:cNvPr id="62" name="Flèche courbée vers la droite 61"/>
          <p:cNvSpPr/>
          <p:nvPr/>
        </p:nvSpPr>
        <p:spPr>
          <a:xfrm rot="16200000" flipH="1">
            <a:off x="5600174" y="2975796"/>
            <a:ext cx="336076" cy="16503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593363" y="3284401"/>
            <a:ext cx="274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Final stage </a:t>
            </a:r>
            <a:r>
              <a:rPr lang="fr-FR" dirty="0" smtClean="0">
                <a:solidFill>
                  <a:srgbClr val="FF6600"/>
                </a:solidFill>
              </a:rPr>
              <a:t>(</a:t>
            </a:r>
            <a:r>
              <a:rPr lang="fr-FR" dirty="0" err="1" smtClean="0">
                <a:solidFill>
                  <a:srgbClr val="FF6600"/>
                </a:solidFill>
              </a:rPr>
              <a:t>spurious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nucleon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evaporation</a:t>
            </a:r>
            <a:r>
              <a:rPr lang="fr-FR" dirty="0" smtClean="0">
                <a:solidFill>
                  <a:srgbClr val="FF6600"/>
                </a:solidFill>
              </a:rPr>
              <a:t>)</a:t>
            </a:r>
            <a:endParaRPr lang="fr-FR" dirty="0">
              <a:solidFill>
                <a:srgbClr val="FF660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 rot="20374860">
            <a:off x="7961175" y="4030073"/>
            <a:ext cx="695026" cy="651167"/>
            <a:chOff x="7950346" y="5305926"/>
            <a:chExt cx="695026" cy="651167"/>
          </a:xfrm>
        </p:grpSpPr>
        <p:sp>
          <p:nvSpPr>
            <p:cNvPr id="64" name="Ellipse 63"/>
            <p:cNvSpPr/>
            <p:nvPr/>
          </p:nvSpPr>
          <p:spPr>
            <a:xfrm>
              <a:off x="8244408" y="5305926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65" name="Ellipse 64"/>
            <p:cNvSpPr/>
            <p:nvPr/>
          </p:nvSpPr>
          <p:spPr>
            <a:xfrm>
              <a:off x="8364018" y="5675739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66" name="Ellipse 65"/>
            <p:cNvSpPr/>
            <p:nvPr/>
          </p:nvSpPr>
          <p:spPr>
            <a:xfrm>
              <a:off x="7950346" y="5337876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67" name="Ellipse 66"/>
            <p:cNvSpPr/>
            <p:nvPr/>
          </p:nvSpPr>
          <p:spPr>
            <a:xfrm>
              <a:off x="8001715" y="5588320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  <p:sp>
        <p:nvSpPr>
          <p:cNvPr id="68" name="Ellipse 67"/>
          <p:cNvSpPr/>
          <p:nvPr/>
        </p:nvSpPr>
        <p:spPr>
          <a:xfrm>
            <a:off x="7098958" y="4120855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69" name="Ellipse 68"/>
          <p:cNvSpPr/>
          <p:nvPr/>
        </p:nvSpPr>
        <p:spPr>
          <a:xfrm>
            <a:off x="7098958" y="4407048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70" name="Ellipse 69"/>
          <p:cNvSpPr/>
          <p:nvPr/>
        </p:nvSpPr>
        <p:spPr>
          <a:xfrm>
            <a:off x="6804896" y="4152805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71" name="Ellipse 70"/>
          <p:cNvSpPr/>
          <p:nvPr/>
        </p:nvSpPr>
        <p:spPr>
          <a:xfrm>
            <a:off x="6856265" y="4403249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grpSp>
        <p:nvGrpSpPr>
          <p:cNvPr id="14" name="Groupe 13"/>
          <p:cNvGrpSpPr/>
          <p:nvPr/>
        </p:nvGrpSpPr>
        <p:grpSpPr>
          <a:xfrm rot="1560312">
            <a:off x="7495675" y="4506674"/>
            <a:ext cx="365522" cy="663870"/>
            <a:chOff x="7674374" y="5852957"/>
            <a:chExt cx="365522" cy="663870"/>
          </a:xfrm>
        </p:grpSpPr>
        <p:sp>
          <p:nvSpPr>
            <p:cNvPr id="72" name="Ellipse 71"/>
            <p:cNvSpPr/>
            <p:nvPr/>
          </p:nvSpPr>
          <p:spPr>
            <a:xfrm>
              <a:off x="7758542" y="5852957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73" name="Ellipse 72"/>
            <p:cNvSpPr/>
            <p:nvPr/>
          </p:nvSpPr>
          <p:spPr>
            <a:xfrm>
              <a:off x="7674374" y="6235473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  <p:cxnSp>
        <p:nvCxnSpPr>
          <p:cNvPr id="76" name="Connecteur droit avec flèche 75"/>
          <p:cNvCxnSpPr/>
          <p:nvPr/>
        </p:nvCxnSpPr>
        <p:spPr>
          <a:xfrm>
            <a:off x="8621279" y="4519399"/>
            <a:ext cx="270395" cy="232927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>
            <a:off x="7086250" y="4964406"/>
            <a:ext cx="294062" cy="69463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ccolade fermante 80"/>
          <p:cNvSpPr/>
          <p:nvPr/>
        </p:nvSpPr>
        <p:spPr>
          <a:xfrm rot="5400000">
            <a:off x="2647311" y="2189599"/>
            <a:ext cx="324636" cy="53639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1785077" y="5096364"/>
            <a:ext cx="213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smtClean="0">
                <a:sym typeface="Symbol" panose="05050102010706020507" pitchFamily="18" charset="2"/>
              </a:rPr>
              <a:t> </a:t>
            </a:r>
            <a:r>
              <a:rPr lang="fr-FR" dirty="0" smtClean="0"/>
              <a:t>ok </a:t>
            </a:r>
            <a:endParaRPr lang="fr-FR" dirty="0"/>
          </a:p>
        </p:txBody>
      </p:sp>
      <p:sp>
        <p:nvSpPr>
          <p:cNvPr id="84" name="Virage 83"/>
          <p:cNvSpPr/>
          <p:nvPr/>
        </p:nvSpPr>
        <p:spPr>
          <a:xfrm flipV="1">
            <a:off x="243619" y="5322361"/>
            <a:ext cx="435119" cy="5015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56941" y="5488431"/>
            <a:ext cx="47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Replace « final » =&gt; « initial » + </a:t>
            </a:r>
            <a:r>
              <a:rPr lang="fr-FR" dirty="0" err="1" smtClean="0"/>
              <a:t>Sum</a:t>
            </a:r>
            <a:r>
              <a:rPr lang="fr-FR" dirty="0" smtClean="0"/>
              <a:t> of time </a:t>
            </a:r>
            <a:r>
              <a:rPr lang="fr-FR" dirty="0" err="1" smtClean="0"/>
              <a:t>steps</a:t>
            </a:r>
            <a:r>
              <a:rPr lang="fr-FR" dirty="0" smtClean="0"/>
              <a:t> and chop off at the </a:t>
            </a:r>
            <a:r>
              <a:rPr lang="fr-FR" dirty="0" err="1" smtClean="0"/>
              <a:t>appropriate</a:t>
            </a:r>
            <a:r>
              <a:rPr lang="fr-FR" dirty="0" smtClean="0"/>
              <a:t> time </a:t>
            </a:r>
            <a:r>
              <a:rPr lang="fr-FR" dirty="0" err="1" smtClean="0"/>
              <a:t>scale</a:t>
            </a:r>
            <a:endParaRPr lang="fr-FR" dirty="0"/>
          </a:p>
        </p:txBody>
      </p:sp>
      <p:sp>
        <p:nvSpPr>
          <p:cNvPr id="7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5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9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avec flèche 17"/>
          <p:cNvCxnSpPr/>
          <p:nvPr/>
        </p:nvCxnSpPr>
        <p:spPr>
          <a:xfrm flipH="1">
            <a:off x="2123728" y="1047712"/>
            <a:ext cx="152166" cy="1882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066192" y="1041141"/>
            <a:ext cx="679602" cy="452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15254" y="4534108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26" name="Ellipse 25"/>
          <p:cNvSpPr/>
          <p:nvPr/>
        </p:nvSpPr>
        <p:spPr>
          <a:xfrm>
            <a:off x="4251795" y="3887756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29" name="Ellipse 28"/>
          <p:cNvSpPr/>
          <p:nvPr/>
        </p:nvSpPr>
        <p:spPr>
          <a:xfrm>
            <a:off x="4545857" y="3831639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grpSp>
        <p:nvGrpSpPr>
          <p:cNvPr id="11" name="Groupe 10"/>
          <p:cNvGrpSpPr/>
          <p:nvPr/>
        </p:nvGrpSpPr>
        <p:grpSpPr>
          <a:xfrm>
            <a:off x="243619" y="3934295"/>
            <a:ext cx="908483" cy="686817"/>
            <a:chOff x="611560" y="5334471"/>
            <a:chExt cx="908483" cy="686817"/>
          </a:xfrm>
        </p:grpSpPr>
        <p:sp>
          <p:nvSpPr>
            <p:cNvPr id="2" name="Ellipse 1"/>
            <p:cNvSpPr/>
            <p:nvPr/>
          </p:nvSpPr>
          <p:spPr>
            <a:xfrm>
              <a:off x="611560" y="5458580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12043" y="5599257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4" name="Ellipse 23"/>
            <p:cNvSpPr/>
            <p:nvPr/>
          </p:nvSpPr>
          <p:spPr>
            <a:xfrm>
              <a:off x="995996" y="5468628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037043" y="5652124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7" name="Ellipse 26"/>
            <p:cNvSpPr/>
            <p:nvPr/>
          </p:nvSpPr>
          <p:spPr>
            <a:xfrm>
              <a:off x="852720" y="5739934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238689" y="5652124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82382" y="5407069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066702" y="5334471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  <p:sp>
        <p:nvSpPr>
          <p:cNvPr id="33" name="Ellipse 32"/>
          <p:cNvSpPr/>
          <p:nvPr/>
        </p:nvSpPr>
        <p:spPr>
          <a:xfrm>
            <a:off x="4646800" y="4074972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7" name="Ellipse 6"/>
          <p:cNvSpPr/>
          <p:nvPr/>
        </p:nvSpPr>
        <p:spPr>
          <a:xfrm>
            <a:off x="4049138" y="1053741"/>
            <a:ext cx="3154175" cy="94512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0" y="4462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spirit of the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method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3" y="1270629"/>
            <a:ext cx="2805943" cy="40396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6" y="548680"/>
            <a:ext cx="2903798" cy="504481"/>
          </a:xfrm>
          <a:prstGeom prst="rect">
            <a:avLst/>
          </a:prstGeom>
        </p:spPr>
      </p:pic>
      <p:pic>
        <p:nvPicPr>
          <p:cNvPr id="3" name="Image 2" descr="\documentclass{article}&#10;\usepackage{amsmath}&#10;\pagestyle{empty}&#10;\begin{document}&#10;&#10;$\frac{d\hat{\rho}_N(t)}{dt}=-i \left[\hat{H}_N,\hat{\rho}_N(t) \right]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12" y="1322083"/>
            <a:ext cx="2610286" cy="4556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13899" y="586649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Simply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at the end of the </a:t>
            </a:r>
            <a:r>
              <a:rPr lang="fr-FR" dirty="0" err="1" smtClean="0"/>
              <a:t>evolution</a:t>
            </a:r>
            <a:r>
              <a:rPr lang="fr-FR" dirty="0" smtClean="0"/>
              <a:t> (</a:t>
            </a:r>
            <a:r>
              <a:rPr lang="fr-FR" dirty="0" err="1" smtClean="0"/>
              <a:t>ideal</a:t>
            </a:r>
            <a:r>
              <a:rPr lang="fr-FR" dirty="0" smtClean="0"/>
              <a:t> world)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5709" y="1733764"/>
            <a:ext cx="453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Quarkonia</a:t>
            </a:r>
            <a:r>
              <a:rPr lang="fr-FR" dirty="0" smtClean="0"/>
              <a:t> </a:t>
            </a:r>
            <a:r>
              <a:rPr lang="fr-FR" dirty="0" err="1" smtClean="0"/>
              <a:t>bound</a:t>
            </a:r>
            <a:r>
              <a:rPr lang="fr-FR" dirty="0" smtClean="0"/>
              <a:t> states (in vacuum)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75903" y="2174322"/>
            <a:ext cx="86405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Unfortunately</a:t>
            </a:r>
            <a:r>
              <a:rPr lang="fr-FR" dirty="0" smtClean="0"/>
              <a:t>… all N-body </a:t>
            </a:r>
            <a:r>
              <a:rPr lang="fr-FR" dirty="0" err="1" smtClean="0"/>
              <a:t>practionners</a:t>
            </a:r>
            <a:r>
              <a:rPr lang="fr-FR" dirty="0"/>
              <a:t> </a:t>
            </a:r>
            <a:r>
              <a:rPr lang="fr-FR" dirty="0" smtClean="0"/>
              <a:t>know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b="1" dirty="0" err="1" smtClean="0"/>
              <a:t>modelling</a:t>
            </a:r>
            <a:r>
              <a:rPr lang="fr-FR" b="1" dirty="0" smtClean="0"/>
              <a:t> the full system up to the last stage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quite</a:t>
            </a:r>
            <a:r>
              <a:rPr lang="fr-FR" b="1" dirty="0" smtClean="0"/>
              <a:t> </a:t>
            </a:r>
            <a:r>
              <a:rPr lang="fr-FR" b="1" dirty="0" err="1" smtClean="0"/>
              <a:t>challenging</a:t>
            </a:r>
            <a:r>
              <a:rPr lang="fr-FR" b="1" dirty="0" smtClean="0"/>
              <a:t> !   </a:t>
            </a:r>
            <a:r>
              <a:rPr lang="fr-FR" dirty="0" smtClean="0"/>
              <a:t>Issues of </a:t>
            </a:r>
            <a:r>
              <a:rPr lang="fr-FR" dirty="0" err="1" smtClean="0"/>
              <a:t>stability</a:t>
            </a:r>
            <a:r>
              <a:rPr lang="fr-FR" dirty="0" smtClean="0"/>
              <a:t>, </a:t>
            </a:r>
            <a:r>
              <a:rPr lang="fr-FR" dirty="0" err="1" smtClean="0"/>
              <a:t>energy</a:t>
            </a:r>
            <a:r>
              <a:rPr lang="fr-FR" dirty="0" smtClean="0"/>
              <a:t> conservation,… </a:t>
            </a:r>
          </a:p>
          <a:p>
            <a:endParaRPr lang="fr-FR" sz="800" dirty="0" smtClean="0"/>
          </a:p>
          <a:p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lesson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« </a:t>
            </a:r>
            <a:r>
              <a:rPr lang="fr-FR" dirty="0" err="1" smtClean="0"/>
              <a:t>old</a:t>
            </a:r>
            <a:r>
              <a:rPr lang="fr-FR" dirty="0" smtClean="0"/>
              <a:t> » cascade and QMD codes for fragment formation 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233561" y="4085515"/>
            <a:ext cx="480376" cy="332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"/>
          <p:cNvGrpSpPr/>
          <p:nvPr/>
        </p:nvGrpSpPr>
        <p:grpSpPr>
          <a:xfrm rot="2662682">
            <a:off x="2256773" y="3908539"/>
            <a:ext cx="908483" cy="686817"/>
            <a:chOff x="611560" y="5334471"/>
            <a:chExt cx="908483" cy="686817"/>
          </a:xfrm>
        </p:grpSpPr>
        <p:sp>
          <p:nvSpPr>
            <p:cNvPr id="43" name="Ellipse 42"/>
            <p:cNvSpPr/>
            <p:nvPr/>
          </p:nvSpPr>
          <p:spPr>
            <a:xfrm>
              <a:off x="611560" y="5458580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4" name="Ellipse 43"/>
            <p:cNvSpPr/>
            <p:nvPr/>
          </p:nvSpPr>
          <p:spPr>
            <a:xfrm>
              <a:off x="712043" y="5599257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5" name="Ellipse 44"/>
            <p:cNvSpPr/>
            <p:nvPr/>
          </p:nvSpPr>
          <p:spPr>
            <a:xfrm>
              <a:off x="995996" y="5468628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6" name="Ellipse 45"/>
            <p:cNvSpPr/>
            <p:nvPr/>
          </p:nvSpPr>
          <p:spPr>
            <a:xfrm>
              <a:off x="1037043" y="5652124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7" name="Ellipse 46"/>
            <p:cNvSpPr/>
            <p:nvPr/>
          </p:nvSpPr>
          <p:spPr>
            <a:xfrm>
              <a:off x="852720" y="5739934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238689" y="5652124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82382" y="5407069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50" name="Ellipse 49"/>
            <p:cNvSpPr/>
            <p:nvPr/>
          </p:nvSpPr>
          <p:spPr>
            <a:xfrm>
              <a:off x="1066702" y="5334471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  <p:sp>
        <p:nvSpPr>
          <p:cNvPr id="51" name="Flèche droite 50"/>
          <p:cNvSpPr/>
          <p:nvPr/>
        </p:nvSpPr>
        <p:spPr>
          <a:xfrm flipH="1">
            <a:off x="1782590" y="3956918"/>
            <a:ext cx="546122" cy="332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courbée vers la droite 11"/>
          <p:cNvSpPr/>
          <p:nvPr/>
        </p:nvSpPr>
        <p:spPr>
          <a:xfrm rot="16200000" flipH="1">
            <a:off x="3383959" y="3485414"/>
            <a:ext cx="336076" cy="7090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1513" y="3384771"/>
            <a:ext cx="12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Initial state</a:t>
            </a:r>
            <a:endParaRPr lang="fr-FR" dirty="0"/>
          </a:p>
        </p:txBody>
      </p:sp>
      <p:sp>
        <p:nvSpPr>
          <p:cNvPr id="53" name="Ellipse 52"/>
          <p:cNvSpPr/>
          <p:nvPr/>
        </p:nvSpPr>
        <p:spPr>
          <a:xfrm>
            <a:off x="3989771" y="4126909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4" name="Ellipse 53"/>
          <p:cNvSpPr/>
          <p:nvPr/>
        </p:nvSpPr>
        <p:spPr>
          <a:xfrm>
            <a:off x="4090254" y="4267586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5" name="Ellipse 54"/>
          <p:cNvSpPr/>
          <p:nvPr/>
        </p:nvSpPr>
        <p:spPr>
          <a:xfrm>
            <a:off x="4374207" y="4136957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6" name="Ellipse 55"/>
          <p:cNvSpPr/>
          <p:nvPr/>
        </p:nvSpPr>
        <p:spPr>
          <a:xfrm>
            <a:off x="4415254" y="4320453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7" name="Ellipse 56"/>
          <p:cNvSpPr/>
          <p:nvPr/>
        </p:nvSpPr>
        <p:spPr>
          <a:xfrm>
            <a:off x="4230931" y="4408263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8" name="Ellipse 57"/>
          <p:cNvSpPr/>
          <p:nvPr/>
        </p:nvSpPr>
        <p:spPr>
          <a:xfrm>
            <a:off x="4616900" y="4320453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59" name="Ellipse 58"/>
          <p:cNvSpPr/>
          <p:nvPr/>
        </p:nvSpPr>
        <p:spPr>
          <a:xfrm>
            <a:off x="4160593" y="4075398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60" name="Ellipse 59"/>
          <p:cNvSpPr/>
          <p:nvPr/>
        </p:nvSpPr>
        <p:spPr>
          <a:xfrm>
            <a:off x="4444913" y="4002800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61" name="ZoneTexte 60"/>
          <p:cNvSpPr txBox="1"/>
          <p:nvPr/>
        </p:nvSpPr>
        <p:spPr>
          <a:xfrm>
            <a:off x="3238711" y="3265922"/>
            <a:ext cx="263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Intermediate</a:t>
            </a:r>
            <a:r>
              <a:rPr lang="fr-FR" dirty="0" smtClean="0"/>
              <a:t> dense phase</a:t>
            </a:r>
            <a:endParaRPr lang="fr-FR" dirty="0"/>
          </a:p>
        </p:txBody>
      </p:sp>
      <p:sp>
        <p:nvSpPr>
          <p:cNvPr id="62" name="Flèche courbée vers la droite 61"/>
          <p:cNvSpPr/>
          <p:nvPr/>
        </p:nvSpPr>
        <p:spPr>
          <a:xfrm rot="16200000" flipH="1">
            <a:off x="5600174" y="2975796"/>
            <a:ext cx="336076" cy="16503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593363" y="3284401"/>
            <a:ext cx="274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Final stage </a:t>
            </a:r>
            <a:r>
              <a:rPr lang="fr-FR" dirty="0" smtClean="0">
                <a:solidFill>
                  <a:srgbClr val="FF6600"/>
                </a:solidFill>
              </a:rPr>
              <a:t>(</a:t>
            </a:r>
            <a:r>
              <a:rPr lang="fr-FR" dirty="0" err="1" smtClean="0">
                <a:solidFill>
                  <a:srgbClr val="FF6600"/>
                </a:solidFill>
              </a:rPr>
              <a:t>spurious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nucleon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evaporation</a:t>
            </a:r>
            <a:r>
              <a:rPr lang="fr-FR" dirty="0" smtClean="0">
                <a:solidFill>
                  <a:srgbClr val="FF6600"/>
                </a:solidFill>
              </a:rPr>
              <a:t>)</a:t>
            </a:r>
            <a:endParaRPr lang="fr-FR" dirty="0">
              <a:solidFill>
                <a:srgbClr val="FF660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 rot="20374860">
            <a:off x="7961175" y="4030073"/>
            <a:ext cx="695026" cy="651167"/>
            <a:chOff x="7950346" y="5305926"/>
            <a:chExt cx="695026" cy="651167"/>
          </a:xfrm>
        </p:grpSpPr>
        <p:sp>
          <p:nvSpPr>
            <p:cNvPr id="64" name="Ellipse 63"/>
            <p:cNvSpPr/>
            <p:nvPr/>
          </p:nvSpPr>
          <p:spPr>
            <a:xfrm>
              <a:off x="8244408" y="5305926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65" name="Ellipse 64"/>
            <p:cNvSpPr/>
            <p:nvPr/>
          </p:nvSpPr>
          <p:spPr>
            <a:xfrm>
              <a:off x="8364018" y="5675739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66" name="Ellipse 65"/>
            <p:cNvSpPr/>
            <p:nvPr/>
          </p:nvSpPr>
          <p:spPr>
            <a:xfrm>
              <a:off x="7950346" y="5337876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67" name="Ellipse 66"/>
            <p:cNvSpPr/>
            <p:nvPr/>
          </p:nvSpPr>
          <p:spPr>
            <a:xfrm>
              <a:off x="8001715" y="5588320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  <p:sp>
        <p:nvSpPr>
          <p:cNvPr id="68" name="Ellipse 67"/>
          <p:cNvSpPr/>
          <p:nvPr/>
        </p:nvSpPr>
        <p:spPr>
          <a:xfrm>
            <a:off x="7098958" y="4120855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69" name="Ellipse 68"/>
          <p:cNvSpPr/>
          <p:nvPr/>
        </p:nvSpPr>
        <p:spPr>
          <a:xfrm>
            <a:off x="7098958" y="4407048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70" name="Ellipse 69"/>
          <p:cNvSpPr/>
          <p:nvPr/>
        </p:nvSpPr>
        <p:spPr>
          <a:xfrm>
            <a:off x="6804896" y="4152805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71" name="Ellipse 70"/>
          <p:cNvSpPr/>
          <p:nvPr/>
        </p:nvSpPr>
        <p:spPr>
          <a:xfrm>
            <a:off x="6856265" y="4403249"/>
            <a:ext cx="281354" cy="281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grpSp>
        <p:nvGrpSpPr>
          <p:cNvPr id="14" name="Groupe 13"/>
          <p:cNvGrpSpPr/>
          <p:nvPr/>
        </p:nvGrpSpPr>
        <p:grpSpPr>
          <a:xfrm rot="1560312">
            <a:off x="7495675" y="4506674"/>
            <a:ext cx="365522" cy="663870"/>
            <a:chOff x="7674374" y="5852957"/>
            <a:chExt cx="365522" cy="663870"/>
          </a:xfrm>
        </p:grpSpPr>
        <p:sp>
          <p:nvSpPr>
            <p:cNvPr id="72" name="Ellipse 71"/>
            <p:cNvSpPr/>
            <p:nvPr/>
          </p:nvSpPr>
          <p:spPr>
            <a:xfrm>
              <a:off x="7758542" y="5852957"/>
              <a:ext cx="281354" cy="2813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73" name="Ellipse 72"/>
            <p:cNvSpPr/>
            <p:nvPr/>
          </p:nvSpPr>
          <p:spPr>
            <a:xfrm>
              <a:off x="7674374" y="6235473"/>
              <a:ext cx="281354" cy="281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  <p:cxnSp>
        <p:nvCxnSpPr>
          <p:cNvPr id="76" name="Connecteur droit avec flèche 75"/>
          <p:cNvCxnSpPr/>
          <p:nvPr/>
        </p:nvCxnSpPr>
        <p:spPr>
          <a:xfrm>
            <a:off x="8621279" y="4519399"/>
            <a:ext cx="270395" cy="232927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>
            <a:off x="7086250" y="4964406"/>
            <a:ext cx="294062" cy="69463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ccolade fermante 80"/>
          <p:cNvSpPr/>
          <p:nvPr/>
        </p:nvSpPr>
        <p:spPr>
          <a:xfrm rot="5400000">
            <a:off x="2647311" y="2189599"/>
            <a:ext cx="324636" cy="53639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1785077" y="5096364"/>
            <a:ext cx="213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smtClean="0">
                <a:sym typeface="Symbol" panose="05050102010706020507" pitchFamily="18" charset="2"/>
              </a:rPr>
              <a:t> </a:t>
            </a:r>
            <a:r>
              <a:rPr lang="fr-FR" dirty="0" smtClean="0"/>
              <a:t>ok </a:t>
            </a:r>
            <a:endParaRPr lang="fr-FR" dirty="0"/>
          </a:p>
        </p:txBody>
      </p:sp>
      <p:sp>
        <p:nvSpPr>
          <p:cNvPr id="84" name="Virage 83"/>
          <p:cNvSpPr/>
          <p:nvPr/>
        </p:nvSpPr>
        <p:spPr>
          <a:xfrm flipV="1">
            <a:off x="243619" y="5322361"/>
            <a:ext cx="435119" cy="5015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56941" y="5488431"/>
            <a:ext cx="47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Replace « final » =&gt; « initial » + </a:t>
            </a:r>
            <a:r>
              <a:rPr lang="fr-FR" dirty="0" err="1" smtClean="0"/>
              <a:t>Sum</a:t>
            </a:r>
            <a:r>
              <a:rPr lang="fr-FR" dirty="0" smtClean="0"/>
              <a:t> of time </a:t>
            </a:r>
            <a:r>
              <a:rPr lang="fr-FR" dirty="0" err="1" smtClean="0"/>
              <a:t>steps</a:t>
            </a:r>
            <a:r>
              <a:rPr lang="fr-FR" dirty="0" smtClean="0"/>
              <a:t> and chop off at the </a:t>
            </a:r>
            <a:r>
              <a:rPr lang="fr-FR" dirty="0" err="1" smtClean="0"/>
              <a:t>appropriate</a:t>
            </a:r>
            <a:r>
              <a:rPr lang="fr-FR" dirty="0" smtClean="0"/>
              <a:t> time </a:t>
            </a:r>
            <a:r>
              <a:rPr lang="fr-FR" dirty="0" err="1" smtClean="0"/>
              <a:t>scale</a:t>
            </a:r>
            <a:endParaRPr lang="fr-FR" dirty="0"/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8727" y="4293482"/>
            <a:ext cx="3394787" cy="2127400"/>
          </a:xfrm>
          <a:prstGeom prst="rect">
            <a:avLst/>
          </a:prstGeom>
        </p:spPr>
      </p:pic>
      <p:pic>
        <p:nvPicPr>
          <p:cNvPr id="88" name="Image 87" descr="\documentclass{article}&#10;\usepackage{amsmath}&#10;\pagestyle{empty}&#10;\begin{document}&#10;&#10;$N_d(t)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20" y="4676698"/>
            <a:ext cx="576000" cy="254476"/>
          </a:xfrm>
          <a:prstGeom prst="rect">
            <a:avLst/>
          </a:prstGeom>
        </p:spPr>
      </p:pic>
      <p:pic>
        <p:nvPicPr>
          <p:cNvPr id="96" name="Image 95" descr="\documentclass{article}&#10;\usepackage{amsmath}&#10;\pagestyle{empty}&#10;\begin{document}&#10;&#10;$\Gamma_d=\frac{dN_d(t)}{dt}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8" y="5157603"/>
            <a:ext cx="1248650" cy="346984"/>
          </a:xfrm>
          <a:prstGeom prst="rect">
            <a:avLst/>
          </a:prstGeom>
        </p:spPr>
      </p:pic>
      <p:cxnSp>
        <p:nvCxnSpPr>
          <p:cNvPr id="92" name="Connecteur droit 91"/>
          <p:cNvCxnSpPr/>
          <p:nvPr/>
        </p:nvCxnSpPr>
        <p:spPr>
          <a:xfrm>
            <a:off x="7351494" y="6093296"/>
            <a:ext cx="0" cy="39588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92" descr="\documentclass{article}&#10;\usepackage{amsmath}&#10;\pagestyle{empty}&#10;\begin{document}&#10;&#10;&#10;$t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90" y="6356975"/>
            <a:ext cx="79238" cy="163048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7" y="6252829"/>
            <a:ext cx="3521676" cy="407314"/>
          </a:xfrm>
          <a:prstGeom prst="rect">
            <a:avLst/>
          </a:prstGeom>
        </p:spPr>
      </p:pic>
      <p:sp>
        <p:nvSpPr>
          <p:cNvPr id="97" name="Rectangle à coins arrondis 96"/>
          <p:cNvSpPr/>
          <p:nvPr/>
        </p:nvSpPr>
        <p:spPr>
          <a:xfrm>
            <a:off x="625456" y="6134762"/>
            <a:ext cx="3816491" cy="606606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6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2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1161475"/>
            <a:ext cx="6409173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b="1" dirty="0"/>
              <a:t>Dealing with the dynamics ? </a:t>
            </a:r>
          </a:p>
        </p:txBody>
      </p:sp>
      <p:sp>
        <p:nvSpPr>
          <p:cNvPr id="23" name="Ellipse 22"/>
          <p:cNvSpPr/>
          <p:nvPr/>
        </p:nvSpPr>
        <p:spPr>
          <a:xfrm>
            <a:off x="2888428" y="3219970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25" name="Ellipse 24"/>
          <p:cNvSpPr/>
          <p:nvPr/>
        </p:nvSpPr>
        <p:spPr>
          <a:xfrm>
            <a:off x="4747726" y="3238226"/>
            <a:ext cx="281354" cy="2813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7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spirit of the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method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39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>
            <a:off x="3202670" y="3219970"/>
            <a:ext cx="1512168" cy="308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>
            <a:off x="5128063" y="3203815"/>
            <a:ext cx="1512168" cy="308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410472" y="1693501"/>
            <a:ext cx="592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If </a:t>
            </a:r>
            <a:r>
              <a:rPr lang="fr-FR" dirty="0" err="1" smtClean="0"/>
              <a:t>eigenstates</a:t>
            </a:r>
            <a:r>
              <a:rPr lang="fr-FR" dirty="0" smtClean="0"/>
              <a:t> of the « </a:t>
            </a:r>
            <a:r>
              <a:rPr lang="fr-FR" dirty="0" err="1" smtClean="0"/>
              <a:t>internal</a:t>
            </a:r>
            <a:r>
              <a:rPr lang="fr-FR" dirty="0" smtClean="0"/>
              <a:t> » 2-body (</a:t>
            </a:r>
            <a:r>
              <a:rPr lang="fr-FR" dirty="0" err="1" smtClean="0"/>
              <a:t>QQbar</a:t>
            </a:r>
            <a:r>
              <a:rPr lang="fr-FR" dirty="0" smtClean="0"/>
              <a:t>) interaction   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223845" y="3556573"/>
            <a:ext cx="494812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774019" y="4446404"/>
            <a:ext cx="49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Interaction </a:t>
            </a:r>
            <a:r>
              <a:rPr lang="fr-FR" dirty="0" err="1" smtClean="0"/>
              <a:t>with</a:t>
            </a:r>
            <a:r>
              <a:rPr lang="fr-FR" dirty="0" smtClean="0"/>
              <a:t> a 3rd body =&gt; modification of the </a:t>
            </a:r>
            <a:endParaRPr lang="fr-FR" dirty="0"/>
          </a:p>
        </p:txBody>
      </p:sp>
      <p:pic>
        <p:nvPicPr>
          <p:cNvPr id="43" name="Image 42" descr="\documentclass{article}&#10;\usepackage{amsmath}&#10;\pagestyle{empty}&#10;\begin{document}&#10;&#10;$\hat{\rho}^\Psi_{Q\bar{Q}}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53" y="4457844"/>
            <a:ext cx="480027" cy="378988"/>
          </a:xfrm>
          <a:prstGeom prst="rect">
            <a:avLst/>
          </a:prstGeom>
        </p:spPr>
      </p:pic>
      <p:sp>
        <p:nvSpPr>
          <p:cNvPr id="44" name="Flèche droite 43"/>
          <p:cNvSpPr/>
          <p:nvPr/>
        </p:nvSpPr>
        <p:spPr>
          <a:xfrm>
            <a:off x="1277277" y="3203815"/>
            <a:ext cx="1512168" cy="308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/>
          <p:nvPr/>
        </p:nvCxnSpPr>
        <p:spPr>
          <a:xfrm flipH="1" flipV="1">
            <a:off x="3151415" y="3556573"/>
            <a:ext cx="1090317" cy="757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410526" y="3482781"/>
            <a:ext cx="1091685" cy="751000"/>
            <a:chOff x="1464091" y="3977545"/>
            <a:chExt cx="1091685" cy="751000"/>
          </a:xfrm>
        </p:grpSpPr>
        <p:cxnSp>
          <p:nvCxnSpPr>
            <p:cNvPr id="48" name="Connecteur droit avec flèche 47"/>
            <p:cNvCxnSpPr/>
            <p:nvPr/>
          </p:nvCxnSpPr>
          <p:spPr>
            <a:xfrm flipV="1">
              <a:off x="1464091" y="4408302"/>
              <a:ext cx="51137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1975461" y="4441878"/>
              <a:ext cx="580315" cy="286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>
              <a:off x="1936870" y="3977545"/>
              <a:ext cx="140677" cy="412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 rot="20457850">
            <a:off x="4455907" y="3555942"/>
            <a:ext cx="1091685" cy="732457"/>
            <a:chOff x="1464091" y="3996088"/>
            <a:chExt cx="1091685" cy="732457"/>
          </a:xfrm>
        </p:grpSpPr>
        <p:cxnSp>
          <p:nvCxnSpPr>
            <p:cNvPr id="59" name="Connecteur droit avec flèche 58"/>
            <p:cNvCxnSpPr/>
            <p:nvPr/>
          </p:nvCxnSpPr>
          <p:spPr>
            <a:xfrm flipV="1">
              <a:off x="1464091" y="4408302"/>
              <a:ext cx="51137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>
              <a:off x="1975461" y="4441878"/>
              <a:ext cx="580315" cy="286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>
              <a:off x="1941993" y="3996088"/>
              <a:ext cx="140677" cy="412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Connecteur droit avec flèche 62"/>
          <p:cNvCxnSpPr/>
          <p:nvPr/>
        </p:nvCxnSpPr>
        <p:spPr>
          <a:xfrm flipH="1">
            <a:off x="3813999" y="2636599"/>
            <a:ext cx="96503" cy="592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3237565" y="2276872"/>
            <a:ext cx="225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Free </a:t>
            </a:r>
            <a:r>
              <a:rPr lang="fr-FR" dirty="0" err="1" smtClean="0"/>
              <a:t>evolution</a:t>
            </a:r>
            <a:r>
              <a:rPr lang="fr-FR" dirty="0" smtClean="0"/>
              <a:t> =&gt; </a:t>
            </a:r>
            <a:r>
              <a:rPr lang="fr-FR" dirty="0" smtClean="0">
                <a:latin typeface="Symbol" panose="05050102010706020507" pitchFamily="18" charset="2"/>
              </a:rPr>
              <a:t>G</a:t>
            </a:r>
            <a:r>
              <a:rPr lang="fr-FR" dirty="0" smtClean="0"/>
              <a:t>=0</a:t>
            </a:r>
            <a:endParaRPr lang="fr-FR" dirty="0"/>
          </a:p>
        </p:txBody>
      </p:sp>
      <p:pic>
        <p:nvPicPr>
          <p:cNvPr id="65" name="Image 6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75" y="5043557"/>
            <a:ext cx="4065837" cy="344708"/>
          </a:xfrm>
          <a:prstGeom prst="rect">
            <a:avLst/>
          </a:prstGeom>
        </p:spPr>
      </p:pic>
      <p:sp>
        <p:nvSpPr>
          <p:cNvPr id="66" name="Flèche droite 65"/>
          <p:cNvSpPr/>
          <p:nvPr/>
        </p:nvSpPr>
        <p:spPr>
          <a:xfrm>
            <a:off x="395536" y="5053935"/>
            <a:ext cx="360040" cy="316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879735" y="50131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68" name="Flèche droite 67"/>
          <p:cNvSpPr/>
          <p:nvPr/>
        </p:nvSpPr>
        <p:spPr>
          <a:xfrm>
            <a:off x="1536067" y="5053935"/>
            <a:ext cx="360040" cy="316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avec flèche 68"/>
          <p:cNvCxnSpPr/>
          <p:nvPr/>
        </p:nvCxnSpPr>
        <p:spPr>
          <a:xfrm flipH="1" flipV="1">
            <a:off x="4531466" y="5382509"/>
            <a:ext cx="360040" cy="293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891506" y="5382509"/>
            <a:ext cx="288032" cy="293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3741301" y="5599216"/>
            <a:ext cx="506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 interaction of Q and </a:t>
            </a:r>
            <a:r>
              <a:rPr lang="fr-FR" dirty="0" err="1" smtClean="0"/>
              <a:t>Qbar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all light partons</a:t>
            </a:r>
            <a:endParaRPr lang="fr-FR" dirty="0"/>
          </a:p>
        </p:txBody>
      </p:sp>
      <p:pic>
        <p:nvPicPr>
          <p:cNvPr id="72" name="Image 71" descr="\documentclass{article}&#10;\usepackage{amsmath}&#10;\pagestyle{empty}&#10;\begin{document}&#10;&#10;$\hat{\rho}^\Psi_{Q\bar{Q}}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5" y="2784492"/>
            <a:ext cx="480027" cy="378988"/>
          </a:xfrm>
          <a:prstGeom prst="rect">
            <a:avLst/>
          </a:prstGeom>
        </p:spPr>
      </p:pic>
      <p:pic>
        <p:nvPicPr>
          <p:cNvPr id="74" name="Image 73" descr="\documentclass{article}&#10;\usepackage{amsmath}&#10;\pagestyle{empty}&#10;\begin{document}&#10;&#10;$\hat{U}_1+\hat{U}_2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80" y="3580233"/>
            <a:ext cx="927298" cy="31788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2123728" y="6237312"/>
            <a:ext cx="471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of « destruction » </a:t>
            </a:r>
            <a:r>
              <a:rPr lang="fr-FR" dirty="0" smtClean="0">
                <a:sym typeface="Wingdings" panose="05000000000000000000" pitchFamily="2" charset="2"/>
              </a:rPr>
              <a:t> </a:t>
            </a:r>
            <a:r>
              <a:rPr lang="fr-FR" dirty="0" err="1" smtClean="0">
                <a:sym typeface="Wingdings" panose="05000000000000000000" pitchFamily="2" charset="2"/>
              </a:rPr>
              <a:t>imaginary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potential</a:t>
            </a:r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7029874" y="3011711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 « </a:t>
            </a:r>
            <a:r>
              <a:rPr lang="fr-FR" dirty="0" err="1" smtClean="0"/>
              <a:t>late</a:t>
            </a:r>
            <a:r>
              <a:rPr lang="fr-FR" dirty="0" smtClean="0"/>
              <a:t> time » </a:t>
            </a:r>
            <a:r>
              <a:rPr lang="fr-FR" dirty="0" err="1" smtClean="0"/>
              <a:t>evolution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eigenbasis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1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4756" y="1268740"/>
            <a:ext cx="8523641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dirty="0"/>
              <a:t>Combining the expression of the Wigner’s </a:t>
            </a:r>
            <a:r>
              <a:rPr lang="en-US" sz="1846" dirty="0" smtClean="0"/>
              <a:t>distribution</a:t>
            </a:r>
            <a:r>
              <a:rPr lang="en-US" sz="1846" dirty="0" smtClean="0"/>
              <a:t> </a:t>
            </a:r>
            <a:r>
              <a:rPr lang="en-US" sz="1846" dirty="0"/>
              <a:t>and substituting in the </a:t>
            </a:r>
            <a:r>
              <a:rPr lang="en-US" sz="1846" b="1" dirty="0"/>
              <a:t>effective rate equation </a:t>
            </a:r>
            <a:r>
              <a:rPr lang="en-US" sz="1846" dirty="0"/>
              <a:t>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061071" y="5355966"/>
            <a:ext cx="3971682" cy="157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Interaction of HQ with the QGP </a:t>
            </a:r>
            <a:r>
              <a:rPr lang="en-US" sz="2000" dirty="0"/>
              <a:t>are carried out by </a:t>
            </a:r>
            <a:r>
              <a:rPr lang="en-US" sz="2000" dirty="0" smtClean="0"/>
              <a:t>EPOS2+MC@HQ </a:t>
            </a:r>
            <a:r>
              <a:rPr lang="en-US" sz="2000" dirty="0"/>
              <a:t>(good results for D and B mesons production)</a:t>
            </a:r>
          </a:p>
          <a:p>
            <a:endParaRPr lang="en-US" sz="1662" dirty="0"/>
          </a:p>
        </p:txBody>
      </p:sp>
      <p:sp>
        <p:nvSpPr>
          <p:cNvPr id="20" name="ZoneTexte 19"/>
          <p:cNvSpPr txBox="1"/>
          <p:nvPr/>
        </p:nvSpPr>
        <p:spPr>
          <a:xfrm>
            <a:off x="-36512" y="2780928"/>
            <a:ext cx="4936370" cy="264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846" dirty="0"/>
              <a:t>The </a:t>
            </a:r>
            <a:r>
              <a:rPr lang="en-US" sz="1846" dirty="0" err="1"/>
              <a:t>quarkonia</a:t>
            </a:r>
            <a:r>
              <a:rPr lang="en-US" sz="1846" dirty="0"/>
              <a:t> production in </a:t>
            </a:r>
            <a:r>
              <a:rPr lang="en-US" sz="1846" dirty="0" smtClean="0"/>
              <a:t>this </a:t>
            </a:r>
            <a:r>
              <a:rPr lang="en-US" sz="1846" dirty="0"/>
              <a:t>model  is a three body </a:t>
            </a:r>
            <a:r>
              <a:rPr lang="en-US" sz="1846" dirty="0" smtClean="0"/>
              <a:t>process; </a:t>
            </a:r>
            <a:r>
              <a:rPr lang="en-US" sz="1846" dirty="0"/>
              <a:t>the </a:t>
            </a:r>
            <a:r>
              <a:rPr lang="en-US" sz="1846" dirty="0" smtClean="0"/>
              <a:t>HQs interact </a:t>
            </a:r>
            <a:r>
              <a:rPr lang="en-US" sz="1846" dirty="0"/>
              <a:t>only by </a:t>
            </a:r>
            <a:r>
              <a:rPr lang="en-US" sz="1846" dirty="0" smtClean="0"/>
              <a:t>collisions with the QGP </a:t>
            </a:r>
            <a:r>
              <a:rPr lang="en-US" sz="1846" dirty="0"/>
              <a:t>!!!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846" dirty="0"/>
              <a:t>The “details” of H</a:t>
            </a:r>
            <a:r>
              <a:rPr lang="en-US" sz="1846" baseline="-25000" dirty="0"/>
              <a:t>int</a:t>
            </a:r>
            <a:r>
              <a:rPr lang="en-US" sz="1846" dirty="0"/>
              <a:t> between HQ and bulk </a:t>
            </a:r>
            <a:r>
              <a:rPr lang="en-US" sz="1846" dirty="0" err="1"/>
              <a:t>partons</a:t>
            </a:r>
            <a:r>
              <a:rPr lang="en-US" sz="1846" dirty="0"/>
              <a:t> are incorporated into the evolution of W</a:t>
            </a:r>
            <a:r>
              <a:rPr lang="en-US" sz="1846" baseline="-25000" dirty="0"/>
              <a:t>N</a:t>
            </a:r>
            <a:r>
              <a:rPr lang="en-US" sz="1846" dirty="0"/>
              <a:t> after each collision / time step (nice feature for the MC </a:t>
            </a:r>
            <a:r>
              <a:rPr lang="en-US" sz="1846" dirty="0" smtClean="0"/>
              <a:t>simulations)</a:t>
            </a:r>
            <a:endParaRPr lang="en-US" sz="1846" dirty="0"/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846" dirty="0" smtClean="0"/>
              <a:t>Dissociation </a:t>
            </a:r>
            <a:r>
              <a:rPr lang="en-US" sz="1846" dirty="0"/>
              <a:t>and recombination treated in the same scheme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06201" y="5769189"/>
            <a:ext cx="1067764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2" dirty="0"/>
              <a:t> </a:t>
            </a:r>
            <a:r>
              <a:rPr lang="fr-FR" sz="1846" dirty="0" err="1"/>
              <a:t>Then</a:t>
            </a:r>
            <a:r>
              <a:rPr lang="fr-FR" sz="1846" dirty="0"/>
              <a:t>:</a:t>
            </a:r>
            <a:endParaRPr lang="en-US" sz="1846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628" y="2852936"/>
            <a:ext cx="3123411" cy="184707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267693" y="6165249"/>
            <a:ext cx="4315294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dirty="0"/>
              <a:t>NB: Also possible to generate similar relations for differential rates 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8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116632"/>
            <a:ext cx="6588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Remler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ormalism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at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work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pic>
        <p:nvPicPr>
          <p:cNvPr id="9" name="Image 8" descr="\documentclass{article}&#10;\usepackage{amsmath}&#10;\pagestyle{empty}&#10;\begin{document}&#10;&#10;$\Gamma^\Psi(t)\approx\sum_{i=1,2} \sum_{j \ge 3} \delta(t-t_{ij}^{\rm col}) \int&#10;\frac{d^3 p_i d^3 x_i}{h^3}&#10;\left[\left. W_{Q\bar Q}^\Psi(p_1,x_1;p_2,x_2)\right|_{t+\epsilon}-\left. W_{Q\bar Q}^\Psi(p_1,x_1;p_2,x_2)\right|_{t-\epsilon}\right]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16831"/>
            <a:ext cx="9073259" cy="6149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0" y="5788864"/>
            <a:ext cx="3521676" cy="407314"/>
          </a:xfrm>
          <a:prstGeom prst="rect">
            <a:avLst/>
          </a:prstGeom>
        </p:spPr>
      </p:pic>
      <p:pic>
        <p:nvPicPr>
          <p:cNvPr id="19" name="Picture 3 2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cxnSp>
        <p:nvCxnSpPr>
          <p:cNvPr id="18" name="Connecteur droit avec flèche 17"/>
          <p:cNvCxnSpPr/>
          <p:nvPr/>
        </p:nvCxnSpPr>
        <p:spPr>
          <a:xfrm>
            <a:off x="5477218" y="3097608"/>
            <a:ext cx="27427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860032" y="3106969"/>
            <a:ext cx="470600" cy="15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301020" y="3103816"/>
            <a:ext cx="601615" cy="107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355636" y="3122154"/>
            <a:ext cx="1393827" cy="445266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6850599" y="3167991"/>
            <a:ext cx="1369383" cy="421637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860032" y="3223267"/>
            <a:ext cx="495604" cy="8101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8308565" y="3211370"/>
            <a:ext cx="594070" cy="30464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1504" y="675252"/>
            <a:ext cx="889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Level</a:t>
            </a:r>
            <a:r>
              <a:rPr lang="fr-FR" dirty="0" smtClean="0"/>
              <a:t> of the </a:t>
            </a:r>
            <a:r>
              <a:rPr lang="fr-FR" dirty="0" err="1" smtClean="0"/>
              <a:t>modelling</a:t>
            </a:r>
            <a:r>
              <a:rPr lang="fr-FR" dirty="0" smtClean="0"/>
              <a:t> : </a:t>
            </a:r>
            <a:r>
              <a:rPr lang="fr-FR" b="1" dirty="0" smtClean="0"/>
              <a:t>semi </a:t>
            </a:r>
            <a:r>
              <a:rPr lang="fr-FR" b="1" dirty="0" err="1" smtClean="0"/>
              <a:t>classical</a:t>
            </a:r>
            <a:r>
              <a:rPr lang="fr-FR" dirty="0" smtClean="0"/>
              <a:t> for the Q-</a:t>
            </a:r>
            <a:r>
              <a:rPr lang="fr-FR" dirty="0" err="1" smtClean="0"/>
              <a:t>Qbar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=&gt; Wigner distributions </a:t>
            </a:r>
            <a:r>
              <a:rPr lang="fr-FR" dirty="0" err="1" smtClean="0"/>
              <a:t>instead</a:t>
            </a:r>
            <a:r>
              <a:rPr lang="fr-FR" dirty="0" smtClean="0"/>
              <a:t> of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operators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271846" y="87187"/>
            <a:ext cx="2872154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/>
              <a:t>E.A. </a:t>
            </a:r>
            <a:r>
              <a:rPr lang="en-US" sz="1662" dirty="0" err="1"/>
              <a:t>Remler</a:t>
            </a:r>
            <a:r>
              <a:rPr lang="en-US" sz="1662" dirty="0"/>
              <a:t>, ANNALS OF  PHYSICS 136, 293-316 (1981)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850599" y="3097608"/>
            <a:ext cx="0" cy="1987576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\documentclass{article}&#10;\usepackage{amsmath}&#10;\pagestyle{empty}&#10;\begin{document}&#10;&#10;$t^{\rm col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87" y="4912252"/>
            <a:ext cx="327619" cy="21790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3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z="1400" b="1" smtClean="0">
                <a:solidFill>
                  <a:schemeClr val="tx1"/>
                </a:solidFill>
              </a:rPr>
              <a:pPr/>
              <a:t>9</a:t>
            </a:fld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3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layers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of the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numerical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modelling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ymbol" panose="05050102010706020507" pitchFamily="18" charset="2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95652" y="879103"/>
            <a:ext cx="156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Initial state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23885" y="879103"/>
            <a:ext cx="136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evolution</a:t>
            </a:r>
            <a:endParaRPr lang="fr-FR" sz="2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107504" y="1412776"/>
            <a:ext cx="8424936" cy="1049744"/>
            <a:chOff x="107504" y="4855724"/>
            <a:chExt cx="8424936" cy="1049744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1487154" y="4855724"/>
              <a:ext cx="3168352" cy="10497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EPOS initial condition +transverse positions of the NN collisions</a:t>
              </a:r>
              <a:endParaRPr lang="fr-FR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494390" y="4855724"/>
              <a:ext cx="3038050" cy="10497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Fluid</a:t>
              </a:r>
              <a:r>
                <a:rPr lang="fr-FR" dirty="0" smtClean="0"/>
                <a:t> </a:t>
              </a:r>
              <a:r>
                <a:rPr lang="fr-FR" dirty="0" err="1" smtClean="0"/>
                <a:t>dynamics</a:t>
              </a:r>
              <a:endParaRPr lang="fr-FR" dirty="0"/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4894927" y="5236580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07504" y="5236580"/>
              <a:ext cx="12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Background</a:t>
              </a:r>
              <a:endParaRPr lang="fr-FR" dirty="0"/>
            </a:p>
          </p:txBody>
        </p:sp>
      </p:grpSp>
      <p:sp>
        <p:nvSpPr>
          <p:cNvPr id="15" name="Flèche droite 14"/>
          <p:cNvSpPr/>
          <p:nvPr/>
        </p:nvSpPr>
        <p:spPr>
          <a:xfrm rot="5400000" flipV="1">
            <a:off x="3058723" y="2672916"/>
            <a:ext cx="360040" cy="288032"/>
          </a:xfrm>
          <a:prstGeom prst="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5400000" flipV="1">
            <a:off x="6660247" y="2672915"/>
            <a:ext cx="360040" cy="288032"/>
          </a:xfrm>
          <a:prstGeom prst="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103777" y="261869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644"/>
                </a:solidFill>
              </a:rPr>
              <a:t>{T(x),v(x)}</a:t>
            </a:r>
            <a:endParaRPr lang="fr-FR" dirty="0">
              <a:solidFill>
                <a:srgbClr val="009644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07504" y="3196236"/>
            <a:ext cx="8424936" cy="1052122"/>
            <a:chOff x="107504" y="3196236"/>
            <a:chExt cx="8424936" cy="105212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991209" y="3196236"/>
              <a:ext cx="2664295" cy="104974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Initialisation of c-</a:t>
              </a:r>
              <a:r>
                <a:rPr lang="fr-FR" dirty="0" err="1" smtClean="0"/>
                <a:t>cbar</a:t>
              </a:r>
              <a:r>
                <a:rPr lang="fr-FR" dirty="0" smtClean="0"/>
                <a:t> pairs </a:t>
              </a:r>
              <a:r>
                <a:rPr lang="fr-FR" dirty="0" err="1" smtClean="0"/>
                <a:t>according</a:t>
              </a:r>
              <a:r>
                <a:rPr lang="fr-FR" dirty="0" smtClean="0"/>
                <a:t> to FONLL</a:t>
              </a:r>
              <a:r>
                <a:rPr lang="fr-FR" baseline="30000" dirty="0" smtClean="0"/>
                <a:t>2 </a:t>
              </a:r>
              <a:r>
                <a:rPr lang="fr-FR" dirty="0" smtClean="0">
                  <a:sym typeface="Symbol" panose="05050102010706020507" pitchFamily="18" charset="2"/>
                </a:rPr>
                <a:t> EPOS positions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7504" y="3536442"/>
              <a:ext cx="974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HQ </a:t>
              </a:r>
              <a:r>
                <a:rPr lang="fr-FR" dirty="0" err="1" smtClean="0"/>
                <a:t>level</a:t>
              </a:r>
              <a:endParaRPr lang="fr-FR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5423505" y="3198614"/>
              <a:ext cx="3108935" cy="104974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Evolution of HQ </a:t>
              </a:r>
              <a:r>
                <a:rPr lang="fr-FR" dirty="0" err="1" smtClean="0"/>
                <a:t>according</a:t>
              </a:r>
              <a:r>
                <a:rPr lang="fr-FR" dirty="0" smtClean="0"/>
                <a:t> to MC@HQ</a:t>
              </a:r>
              <a:endParaRPr lang="fr-FR" dirty="0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4894927" y="3617742"/>
              <a:ext cx="360040" cy="28803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Accolade fermante 15"/>
          <p:cNvSpPr/>
          <p:nvPr/>
        </p:nvSpPr>
        <p:spPr>
          <a:xfrm rot="5400000">
            <a:off x="4796870" y="849853"/>
            <a:ext cx="493113" cy="742357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1186493" y="4861038"/>
            <a:ext cx="777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Usual EPOS2 + MC@HQ used with some success to describe open heavy flavor production at LHC (see </a:t>
            </a:r>
            <a:r>
              <a:rPr lang="fr-FR" dirty="0" err="1" smtClean="0"/>
              <a:t>Eur</a:t>
            </a:r>
            <a:r>
              <a:rPr lang="fr-FR" dirty="0"/>
              <a:t>. Phys. J. C (2016) 76:107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 2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-36512" y="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Background and Motivation                 	       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Quarkonia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a </a:t>
            </a:r>
            <a:r>
              <a:rPr lang="fr-F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microscopic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	Conclusions</a:t>
            </a:r>
            <a:endParaRPr lang="fr-FR" sz="15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6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01,4623"/>
  <p:tag name="LATEXADDIN" val="\documentclass{article}&#10;\usepackage{amsmath}&#10;\pagestyle{empty}&#10;\begin{document}&#10;&#10;$p(E_g)$&#10;&#10;&#10;&#10;\end{document}"/>
  <p:tag name="IGUANATEXSIZE" val="22"/>
  <p:tag name="IGUANATEXCURSOR" val="87"/>
  <p:tag name="TRANSPARENCY" val="Faux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284,589"/>
  <p:tag name="LATEXADDIN" val="\documentclass{article}&#10;\usepackage{amsmath}&#10;\pagestyle{empty}&#10;\begin{document}&#10;&#10;$\frac{d\hat{\rho}_N(t)}{dt}=-i \left[\hat{H}_N,\hat{\rho}_N(t) \right]$&#10;&#10;&#10;\end{document}"/>
  <p:tag name="IGUANATEXSIZE" val="20"/>
  <p:tag name="IGUANATEXCURSOR" val="15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,7274"/>
  <p:tag name="ORIGINALWIDTH" val="1255,343"/>
  <p:tag name="LATEXADDIN" val="\documentclass{article}&#10;\usepackage{amsmath}&#10;\pagestyle{empty}&#10;\begin{document}&#10;&#10;$\hat{\rho}^{\Psi_i}_{Q\bar Q} = \sum_i | \Psi_{Q\bar{Q}}^i \rangle  \langle \Psi_{Q\bar{Q}}^i |$&#10;&#10;&#10;&#10;\end{document}"/>
  <p:tag name="IGUANATEXSIZE" val="22"/>
  <p:tag name="IGUANATEXCURSOR" val="17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298,838"/>
  <p:tag name="LATEXADDIN" val="\documentclass{article}&#10;\usepackage{amsmath}&#10;\pagestyle{empty}&#10;\begin{document}&#10;&#10;$P^\Psi(t)={\rm Tr}\left[ \hat{\rho}^\Psi_{Q\bar{Q}} \hat{\rho}_N(t))\right]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284,589"/>
  <p:tag name="LATEXADDIN" val="\documentclass{article}&#10;\usepackage{amsmath}&#10;\pagestyle{empty}&#10;\begin{document}&#10;&#10;$\frac{d\hat{\rho}_N(t)}{dt}=-i \left[\hat{H}_N,\hat{\rho}_N(t) \right]$&#10;&#10;&#10;\end{document}"/>
  <p:tag name="IGUANATEXSIZE" val="20"/>
  <p:tag name="IGUANATEXCURSOR" val="15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3,4646"/>
  <p:tag name="LATEXADDIN" val="\documentclass{article}&#10;\usepackage{amsmath}&#10;\pagestyle{empty}&#10;\begin{document}&#10;&#10;$N_d(t)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,4788"/>
  <p:tag name="ORIGINALWIDTH" val="611,9235"/>
  <p:tag name="LATEXADDIN" val="\documentclass{article}&#10;\usepackage{amsmath}&#10;\pagestyle{empty}&#10;\begin{document}&#10;&#10;$\Gamma_d=\frac{dN_d(t)}{dt}$&#10;&#10;&#10;\end{document}"/>
  <p:tag name="IGUANATEXSIZE" val="20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38,99512"/>
  <p:tag name="LATEXADDIN" val="\documentclass{article}&#10;\usepackage{amsmath}&#10;\pagestyle{empty}&#10;\begin{document}&#10;&#10;&#10;$t$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,2272"/>
  <p:tag name="ORIGINALWIDTH" val="1575,553"/>
  <p:tag name="LATEXADDIN" val="\documentclass{article}&#10;\usepackage{amsmath}&#10;\pagestyle{empty}&#10;\begin{document}&#10;&#10;$P^\Psi(t)=P^\Psi(t_0)+ \int_{t_0}^t \Gamma(t') dt'$&#10;&#10;&#10;&#10;\end{document}"/>
  <p:tag name="IGUANATEXSIZE" val="22"/>
  <p:tag name="IGUANATEXCURSOR" val="13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,979"/>
  <p:tag name="ORIGINALWIDTH" val="212,9734"/>
  <p:tag name="LATEXADDIN" val="\documentclass{article}&#10;\usepackage{amsmath}&#10;\pagestyle{empty}&#10;\begin{document}&#10;&#10;$\hat{\rho}^\Psi_{Q\bar{Q}}$&#10;&#10;&#10;&#10;\end{document}"/>
  <p:tag name="IGUANATEXSIZE" val="22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1815,523"/>
  <p:tag name="LATEXADDIN" val="\documentclass{article}&#10;\usepackage{amsmath}&#10;\pagestyle{empty}&#10;\begin{document}&#10;&#10;$\Gamma^\Psi(t) =-i  Tr[\hat{\rho}^{\Psi}[\hat{U}_1+\hat{U}_2,\hat{\rho}_N(t)]]$&#10;&#10;&#10;&#10;\end{document}"/>
  <p:tag name="IGUANATEXSIZE" val="22"/>
  <p:tag name="IGUANATEXCURSOR" val="15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}&#10;\pagestyle{empty}&#10;\begin{document}&#10;&#10;$E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,979"/>
  <p:tag name="ORIGINALWIDTH" val="212,9734"/>
  <p:tag name="LATEXADDIN" val="\documentclass{article}&#10;\usepackage{amsmath}&#10;\pagestyle{empty}&#10;\begin{document}&#10;&#10;$\hat{\rho}^\Psi_{Q\bar{Q}}$&#10;&#10;&#10;&#10;\end{document}"/>
  <p:tag name="IGUANATEXSIZE" val="22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413,9483"/>
  <p:tag name="LATEXADDIN" val="\documentclass{article}&#10;\usepackage{amsmath}&#10;\pagestyle{empty}&#10;\begin{document}&#10;&#10;$\hat{U}_1+\hat{U}_2$&#10;&#10;&#10;&#10;\end{document}"/>
  <p:tag name="IGUANATEXSIZE" val="22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4988,376"/>
  <p:tag name="LATEXADDIN" val="\documentclass{article}&#10;\usepackage{amsmath}&#10;\pagestyle{empty}&#10;\begin{document}&#10;&#10;$\Gamma^\Psi(t)\approx\sum_{i=1,2} \sum_{j \ge 3} \delta(t-t_{ij}^{\rm col}) \int&#10;\frac{d^3 p_i d^3 x_i}{h^3}&#10;\left[\left. W_{Q\bar Q}^\Psi(p_1,x_1;p_2,x_2)\right|_{t+\epsilon}-\left. W_{Q\bar Q}^\Psi(p_1,x_1;p_2,x_2)\right|_{t-\epsilon}\right]$&#10;&#10;&#10;&#10;\end{document}"/>
  <p:tag name="IGUANATEXSIZE" val="20"/>
  <p:tag name="IGUANATEXCURSOR" val="15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,2272"/>
  <p:tag name="ORIGINALWIDTH" val="1575,553"/>
  <p:tag name="LATEXADDIN" val="\documentclass{article}&#10;\usepackage{amsmath}&#10;\pagestyle{empty}&#10;\begin{document}&#10;&#10;$P^\Psi(t)=P^\Psi(t_0)+ \int_{t_0}^t \Gamma(t') dt'$&#10;&#10;&#10;&#10;\end{document}"/>
  <p:tag name="IGUANATEXSIZE" val="22"/>
  <p:tag name="IGUANATEXCURSOR" val="13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161,2298"/>
  <p:tag name="LATEXADDIN" val="\documentclass{article}&#10;\usepackage{amsmath}&#10;\pagestyle{empty}&#10;\begin{document}&#10;&#10;$t^{\rm col}$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184,4769"/>
  <p:tag name="LATEXADDIN" val="\documentclass{article}&#10;\usepackage{amsmath}&#10;\pagestyle{empty}&#10;\begin{document}&#10;&#10;$Q\bar{Q}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184,4769"/>
  <p:tag name="LATEXADDIN" val="\documentclass{article}&#10;\usepackage{amsmath}&#10;\pagestyle{empty}&#10;\begin{document}&#10;&#10;$Q\bar{Q}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25,1594"/>
  <p:tag name="LATEXADDIN" val="\documentclass{article}&#10;\usepackage{amsmath}&#10;\pagestyle{empty}&#10;\begin{document}&#10;&#10;$\sqrt{s}=5.5\,{\rm TeV}$&#10;&#10;&#10;&#10;\end{document}"/>
  <p:tag name="IGUANATEXSIZE" val="22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324,7094"/>
  <p:tag name="LATEXADDIN" val="\documentclass{article}&#10;\usepackage{amsmath}&#10;\pagestyle{empty}&#10;\begin{document}&#10;&#10;$V_{c\bar c}\; {\rm on }$&#10;&#10;&#10;&#10;\end{document}"/>
  <p:tag name="IGUANATEXSIZE" val="22"/>
  <p:tag name="IGUANATEXCURSOR" val="10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336,7079"/>
  <p:tag name="LATEXADDIN" val="\documentclass{article}&#10;\usepackage{amsmath}&#10;\pagestyle{empty}&#10;\begin{document}&#10;&#10;$V_{c\bar c}\; {\rm off }$&#10;&#10;&#10;&#10;\end{document}"/>
  <p:tag name="IGUANATEXSIZE" val="22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301,4623"/>
  <p:tag name="LATEXADDIN" val="\documentclass{article}&#10;\usepackage{amsmath}&#10;\pagestyle{empty}&#10;\begin{document}&#10;&#10;$p(E_g)$&#10;&#10;&#10;&#10;\end{document}"/>
  <p:tag name="IGUANATEXSIZE" val="22"/>
  <p:tag name="IGUANATEXCURSOR" val="8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585,6768"/>
  <p:tag name="LATEXADDIN" val="\documentclass{article}&#10;\usepackage{amsmath}&#10;\pagestyle{empty}&#10;\begin{document}&#10;&#10;$v_2^{\rm diag}&lt; v_2^{\rm all}$&#10;&#10;&#10;\end{document}"/>
  <p:tag name="IGUANATEXSIZE" val="20"/>
  <p:tag name="IGUANATEXCURSOR" val="11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,4792"/>
  <p:tag name="ORIGINALWIDTH" val="2378,703"/>
  <p:tag name="LATEXADDIN" val="\documentclass{article}&#10;\usepackage{amsmath}&#10;\pagestyle{empty}&#10;\begin{document}&#10;&#10;$\Gamma(r_{Q\bar{Q}}) \propto \alpha_S T \times \Phi(m_D r_{Q\bar{Q}}) \sim \alpha_S^2 T^3 \times r_{Q\bar{Q}}^2$&#10;&#10;\end{document}"/>
  <p:tag name="IGUANATEXSIZE" val="18"/>
  <p:tag name="IGUANATEXCURSOR" val="1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2373"/>
  <p:tag name="ORIGINALWIDTH" val="204,7244"/>
  <p:tag name="LATEXADDIN" val="\documentclass{article}&#10;\usepackage{amsmath}&#10;\pagestyle{empty}&#10;\begin{document}&#10;&#10;$r_{Q\bar{Q}}$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207,724"/>
  <p:tag name="LATEXADDIN" val="\documentclass{article}&#10;\usepackage{amsmath}&#10;\pagestyle{empty}&#10;\begin{document}&#10;&#10;$= \Sigma$&#10;&#10;&#10;\end{document}"/>
  <p:tag name="IGUANATEXSIZE" val="20"/>
  <p:tag name="IGUANATEXCURSOR" val="9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2,7109"/>
  <p:tag name="LATEXADDIN" val="\documentclass{article}&#10;\usepackage{amsmath}&#10;\pagestyle{empty}&#10;\begin{document}&#10;&#10;$\psi(1S)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2,7109"/>
  <p:tag name="LATEXADDIN" val="\documentclass{article}&#10;\usepackage{amsmath}&#10;\pagestyle{empty}&#10;\begin{document}&#10;&#10;$\psi(2S)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1667,042"/>
  <p:tag name="LATEXADDIN" val="\documentclass{article}&#10;\usepackage{amsmath}&#10;\pagestyle{empty}&#10;\begin{document}&#10;&#10;$\Gamma(r_{Q\bar{Q}}) \approx 0 \propto&#10;\sum c_j^\star c_i \langle \psi_j |r^2| \psi_i \rangle$&#10;&#10;\end{document}"/>
  <p:tag name="IGUANATEXSIZE" val="18"/>
  <p:tag name="IGUANATEXCURSOR" val="14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2103,487"/>
  <p:tag name="LATEXADDIN" val="\documentclass{article}&#10;\usepackage{amsmath}&#10;\pagestyle{empty}&#10;\begin{document}&#10;&#10;$\Gamma  \propto&#10;\sum_i |c_i|^2 \langle \psi_i |r^2| \psi_i \rangle&#10;\approx \sum_i |c_i|^2 \Gamma_i \neq 0 $&#10;&#10;\end{document}"/>
  <p:tag name="IGUANATEXSIZE" val="18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2373"/>
  <p:tag name="ORIGINALWIDTH" val="204,7244"/>
  <p:tag name="LATEXADDIN" val="\documentclass{article}&#10;\usepackage{amsmath}&#10;\pagestyle{empty}&#10;\begin{document}&#10;&#10;$r_{Q\bar{Q}}$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,7263"/>
  <p:tag name="ORIGINALWIDTH" val="1181,852"/>
  <p:tag name="LATEXADDIN" val="\documentclass{article}&#10;\usepackage{amsmath}&#10;\pagestyle{empty}&#10;\begin{document}&#10;&#10;$S(t) = e^{-\int_{\tau_f}^t \Gamma(T(t')) dt'}$&#10;&#10;&#10;\end{document}"/>
  <p:tag name="IGUANATEXSIZE" val="25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0,4574"/>
  <p:tag name="LATEXADDIN" val="\documentclass{article}&#10;\usepackage{amsmath}&#10;\pagestyle{empty}&#10;\begin{document}&#10;&#10;$\rho_{c\bar{c}}(E)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4795"/>
  <p:tag name="ORIGINALWIDTH" val="599,925"/>
  <p:tag name="LATEXADDIN" val="\documentclass{article}&#10;\usepackage{amsmath}&#10;\pagestyle{empty}&#10;\begin{document}&#10;&#10;$r_{\rm rel} \approx \frac{1}{\alpha_s m_c}$&#10;&#10;&#10;&#10;\end{document}"/>
  <p:tag name="IGUANATEXSIZE" val="22"/>
  <p:tag name="IGUANATEXCURSOR" val="11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281,2149"/>
  <p:tag name="LATEXADDIN" val="\documentclass{article}&#10;\usepackage{amsmath}&#10;\pagestyle{empty}&#10;\begin{document}&#10;$\alpha_s m_c$&#10;&#10;&#10;&#10;\end{document}"/>
  <p:tag name="IGUANATEXSIZE" val="22"/>
  <p:tag name="IGUANATEXCURSOR" val="8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,979"/>
  <p:tag name="ORIGINALWIDTH" val="837,6453"/>
  <p:tag name="LATEXADDIN" val="\documentclass{article}&#10;\usepackage{amsmath,amssymb}&#10;\pagestyle{empty}&#10;\begin{document}&#10;&#10;$r_{\rm rel} \gtrsim \frac{1}{m_D} \approx \frac{1}{g T}$&#10;&#10;&#10;&#10;\end{document}"/>
  <p:tag name="IGUANATEXSIZE" val="22"/>
  <p:tag name="IGUANATEXCURSOR" val="5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629,9213"/>
  <p:tag name="LATEXADDIN" val="\documentclass{article}&#10;\usepackage{amsmath}&#10;\pagestyle{empty}&#10;\begin{document}&#10;&#10;$l_{\rm correl} \sim \frac{1}{m_D}$&#10;&#10;&#10;&#10;\end{document}"/>
  <p:tag name="IGUANATEXSIZE" val="22"/>
  <p:tag name="IGUANATEXCURSOR" val="11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85,48929"/>
  <p:tag name="LATEXADDIN" val="\documentclass{article}&#10;\usepackage{amsmath}&#10;\pagestyle{empty}&#10;\begin{document}&#10;&#10;$T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195,7255"/>
  <p:tag name="LATEXADDIN" val="\documentclass{article}&#10;\usepackage{amsmath}&#10;\pagestyle{empty}&#10;\begin{document}&#10;&#10;$\sigma \propto$&#10;&#10;&#10;\end{document}"/>
  <p:tag name="IGUANATEXSIZE" val="24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,24937"/>
  <p:tag name="ORIGINALWIDTH" val="77,24032"/>
  <p:tag name="LATEXADDIN" val="\documentclass{article}&#10;\usepackage{amsmath}&#10;\pagestyle{empty}&#10;\begin{document}&#10;&#10;$-$&#10;&#10;&#10;\end{document}"/>
  <p:tag name="IGUANATEXSIZE" val="24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161,2298"/>
  <p:tag name="LATEXADDIN" val="\documentclass{article}&#10;\usepackage{amsmath}&#10;\pagestyle{empty}&#10;\begin{document}&#10;&#10;$r_{\rm rel}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161,2298"/>
  <p:tag name="LATEXADDIN" val="\documentclass{article}&#10;\usepackage{amsmath}&#10;\pagestyle{empty}&#10;\begin{document}&#10;&#10;$r_{\rm rel}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,7274"/>
  <p:tag name="ORIGINALWIDTH" val="1255,343"/>
  <p:tag name="LATEXADDIN" val="\documentclass{article}&#10;\usepackage{amsmath}&#10;\pagestyle{empty}&#10;\begin{document}&#10;&#10;$\hat{\rho}^{\Psi_i}_{Q\bar Q} = \sum_i | \Psi_{Q\bar{Q}}^i \rangle  \langle \Psi_{Q\bar{Q}}^i |$&#10;&#10;&#10;&#10;\end{document}"/>
  <p:tag name="IGUANATEXSIZE" val="22"/>
  <p:tag name="IGUANATEXCURSOR" val="17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301,4623"/>
  <p:tag name="LATEXADDIN" val="\documentclass{article}&#10;\usepackage{amsmath}&#10;\pagestyle{empty}&#10;\begin{document}&#10;&#10;$p(E_g)$&#10;&#10;&#10;&#10;\end{document}"/>
  <p:tag name="IGUANATEXSIZE" val="22"/>
  <p:tag name="IGUANATEXCURSOR" val="8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298,838"/>
  <p:tag name="LATEXADDIN" val="\documentclass{article}&#10;\usepackage{amsmath}&#10;\pagestyle{empty}&#10;\begin{document}&#10;&#10;$P^\Psi(t)={\rm Tr}\left[ \hat{\rho}^\Psi_{Q\bar{Q}} \hat{\rho}_N(t))\right]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1191,601"/>
  <p:tag name="LATEXADDIN" val="\documentclass{article}&#10;\usepackage{amsmath}&#10;\pagestyle{empty}&#10;\begin{document}&#10;&#10;$ H_N=\Sigma_{i} K_{i} +\Sigma_{i&gt;j}V_{ij}$&#10;&#10;&#10;&#10;\end{document}"/>
  <p:tag name="IGUANATEXSIZE" val="22"/>
  <p:tag name="IGUANATEXCURSOR" val="8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,48859"/>
  <p:tag name="ORIGINALWIDTH" val="272,216"/>
  <p:tag name="LATEXADDIN" val="\documentclass{article}&#10;\usepackage{amsmath}&#10;\pagestyle{empty}&#10;\begin{document}&#10;&#10;$c\;\&amp;\; \bar{c}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649,794"/>
  <p:tag name="LATEXADDIN" val="\documentclass{article}&#10;\usepackage{amsmath}&#10;\pagestyle{empty}&#10;\begin{document}&#10;&#10;$ H_N=H_{1,2} + H_{N-2} + U_{1}+ U_2$&#10;&#10;&#10;&#10;\end{document}"/>
  <p:tag name="IGUANATEXSIZE" val="22"/>
  <p:tag name="IGUANATEXCURSOR" val="11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401,1998"/>
  <p:tag name="LATEXADDIN" val="\documentclass{article}&#10;\usepackage{amsmath}&#10;\pagestyle{empty}&#10;\begin{document}&#10;&#10;$ \Sigma_{i&gt;2}V_{i1}$&#10;&#10;&#10;&#10;\end{document}"/>
  <p:tag name="IGUANATEXSIZE" val="22"/>
  <p:tag name="IGUANATEXCURSOR" val="10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404,1995"/>
  <p:tag name="LATEXADDIN" val="\documentclass{article}&#10;\usepackage{amsmath}&#10;\pagestyle{empty}&#10;\begin{document}&#10;&#10;$ \Sigma_{i&gt;2}V_{i2}$&#10;&#10;&#10;&#10;\end{document}"/>
  <p:tag name="IGUANATEXSIZE" val="22"/>
  <p:tag name="IGUANATEXCURSOR" val="10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1579,303"/>
  <p:tag name="LATEXADDIN" val="\documentclass{article}&#10;\usepackage{amsmath}&#10;\pagestyle{empty}&#10;\begin{document}&#10;&#10;$\Gamma^\Psi(t) = -i  Tr[\rho^{\Psi}[H_N,\rho_N(t)]]$&#10;&#10;&#10;&#10;\end{document}"/>
  <p:tag name="IGUANATEXSIZE" val="22"/>
  <p:tag name="IGUANATEXCURSOR" val="11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2872,891"/>
  <p:tag name="LATEXADDIN" val="\documentclass{article}&#10;\usepackage{amsmath}&#10;\pagestyle{empty}&#10;\begin{document}&#10;&#10;$\Gamma^\Psi(t) =-i  Tr[\rho^{\Psi}[H_N,\rho_N(t)]] = -i  Tr[\rho_N(t) [\rho^{\Psi},H_N]]$&#10;&#10;&#10;&#10;\end{document}"/>
  <p:tag name="IGUANATEXSIZE" val="22"/>
  <p:tag name="IGUANATEXCURSOR" val="15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719,91"/>
  <p:tag name="LATEXADDIN" val="\documentclass{article}&#10;\usepackage{amsmath}&#10;\pagestyle{empty}&#10;\begin{document}&#10;&#10;$[\rho^\Psi,H_{1,2}]=0$&#10;&#10;&#10;&#10;\end{document}"/>
  <p:tag name="IGUANATEXSIZE" val="22"/>
  <p:tag name="IGUANATEXCURSOR" val="10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1815,523"/>
  <p:tag name="LATEXADDIN" val="\documentclass{article}&#10;\usepackage{amsmath}&#10;\pagestyle{empty}&#10;\begin{document}&#10;&#10;$\Gamma^\Psi(t) =-i  Tr[\hat{\rho}^{\Psi}[\hat{U}_1+\hat{U}_2,\hat{\rho}_N(t)]]$&#10;&#10;&#10;&#10;\end{document}"/>
  <p:tag name="IGUANATEXSIZE" val="22"/>
  <p:tag name="IGUANATEXCURSOR" val="15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0,4574"/>
  <p:tag name="LATEXADDIN" val="\documentclass{article}&#10;\usepackage{amsmath}&#10;\pagestyle{empty}&#10;\begin{document}&#10;&#10;$\rho_{c\bar{c}}(E)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99063"/>
  <p:tag name="ORIGINALWIDTH" val="106,4867"/>
  <p:tag name="LATEXADDIN" val="\documentclass{article}&#10;\usepackage{amsmath}&#10;\pagestyle{empty}&#10;\begin{document}&#10;&#10;$c\bar{c}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2384,702"/>
  <p:tag name="LATEXADDIN" val="\documentclass{article}&#10;\usepackage{amsmath}&#10;\pagestyle{empty}&#10;\begin{document}&#10;&#10;$W_{N}(\{r\},\{p\}) = \int \Pi d^3 y  e^{i p y} \langle&#10;r-\frac{y}{2}| \hat{\rho}_N |&#10;r+\frac{y}{2}  \rangle&#10;$&#10;&#10;&#10;&#10;\end{document}"/>
  <p:tag name="IGUANATEXSIZE" val="22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6,4605"/>
  <p:tag name="ORIGINALWIDTH" val="1901,012"/>
  <p:tag name="LATEXADDIN" val="\documentclass{article}&#10;\usepackage{amsmath,color}&#10;\pagestyle{empty}&#10;\begin{document}&#10;&#10;\begin{eqnarray*}&#10;\partial \rho_{N}(t)/\partial t&amp;=&amp;\textcolor{red}{-i\Sigma_{j}[K_{j},\rho_{N}(t)]}\\&#10;&amp;&amp;\textcolor{blue}{-i\Sigma_{j&gt;k}[V_{jk},\rho_{N}(t)]}&#10;\end{eqnarray*}&#10;&#10;&#10;\end{document}"/>
  <p:tag name="IGUANATEXSIZE" val="18"/>
  <p:tag name="IGUANATEXCURSOR" val="24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,6877"/>
  <p:tag name="ORIGINALWIDTH" val="2843,645"/>
  <p:tag name="LATEXADDIN" val="\documentclass{article}&#10;\usepackage{amsmath,color}&#10;\pagestyle{empty}&#10;\begin{document}&#10;&#10;\begin{eqnarray*}&#10;  \partial W_{N}(t)/\partial t&amp;=&amp;&#10;\textcolor{red}{\langle\Sigma_{i} v_{i}\cdot \partial_{r} W_{N}(\mathbf{r},\mathbf{p},t)\rangle +}\\&#10;&amp;&amp;&#10;\textcolor{blue}{\langle \Sigma_{i\geq j}\Sigma_{n}\delta(t-t_{ij}(n))\times} \\&#10;  &amp;&amp;&#10;\textcolor{blue}{(W_{N}(\mathbf{r},\mathbf{p},t+\epsilon)-W_{N}(\mathbf{r},\mathbf{p},t-\epsilon))\rangle   } &#10;\end{eqnarray*}&#10;&#10;&#10;&#10;\end{document}"/>
  <p:tag name="IGUANATEXSIZE" val="18"/>
  <p:tag name="IGUANATEXCURSOR" val="43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830,8961"/>
  <p:tag name="LATEXADDIN" val="\documentclass{article}&#10;\usepackage{amsmath}&#10;\pagestyle{empty}&#10;\begin{document}&#10;&#10;$[\hat{U}_1+\hat{U}_2,\hat{\rho}_N(t)]$&#10;&#10;&#10;&#10;\end{document}"/>
  <p:tag name="IGUANATEXSIZE" val="22"/>
  <p:tag name="IGUANATEXCURSOR" val="11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85,9768"/>
  <p:tag name="LATEXADDIN" val="\documentclass{article}&#10;\usepackage{amsmath}&#10;\pagestyle{empty}&#10;\begin{document}&#10;&#10;&#10;$\langle r^2 \rangle$&#10;&#10;\end{document}"/>
  <p:tag name="IGUANATEXSIZE" val="20"/>
  <p:tag name="IGUANATEXCURSOR" val="10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,4695"/>
  <p:tag name="ORIGINALWIDTH" val="1741,282"/>
  <p:tag name="LATEXADDIN" val="\documentclass{article}&#10;\usepackage{amsmath}&#10;\pagestyle{empty}&#10;\begin{document}&#10;&#10;$W_{Q\bar Q}^\Psi(r_{\rm rel},p_{\rm rel})=C e^{r_{\rm rel}^2\sigma^2} \times e^{\frac{p_{\rm rel}^2}{\sigma^2}}$&#10;&#10;&#10;&#10;\end{document}"/>
  <p:tag name="IGUANATEXSIZE" val="22"/>
  <p:tag name="IGUANATEXCURSOR" val="1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,7274"/>
  <p:tag name="ORIGINALWIDTH" val="2050,994"/>
  <p:tag name="LATEXADDIN" val="\documentclass{article}&#10;\usepackage{amsmath}&#10;\pagestyle{empty}&#10;\begin{document}&#10;&#10;$W^{\Psi_i}_{Q\bar Q} = \int d^3 y  e^{i p y} \langle&#10;r-\frac{y}{2}| \Psi^i \rangle&#10;\langle \Psi^i |&#10;r+\frac{y}{2}  \rangle&#10;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2056,243"/>
  <p:tag name="LATEXADDIN" val="\documentclass{article}&#10;\usepackage{amsmath}&#10;\pagestyle{empty}&#10;\begin{document}&#10;&#10;$W_N = \Pi_i \hbar^3 \delta(x_i - x_{i0}(t)) \delta(p_i - p_{i0}(t))$&#10;&#10;&#10;&#10;\end{document}"/>
  <p:tag name="IGUANATEXSIZE" val="20"/>
  <p:tag name="IGUANATEXCURSOR" val="14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1815,523"/>
  <p:tag name="LATEXADDIN" val="\documentclass{article}&#10;\usepackage{amsmath}&#10;\pagestyle{empty}&#10;\begin{document}&#10;&#10;$\Gamma^\Psi(t) =-i  Tr[\hat{\rho}^{\Psi}[\hat{U}_1+\hat{U}_2,\hat{\rho}_N(t)]]$&#10;&#10;&#10;&#10;\end{document}"/>
  <p:tag name="IGUANATEXSIZE" val="22"/>
  <p:tag name="IGUANATEXCURSOR" val="15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0,4574"/>
  <p:tag name="LATEXADDIN" val="\documentclass{article}&#10;\usepackage{amsmath}&#10;\pagestyle{empty}&#10;\begin{document}&#10;&#10;$\rho_{c\bar{c}}(E)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980,1275"/>
  <p:tag name="LATEXADDIN" val="\documentclass{article}&#10;\usepackage{amsmath}&#10;\pagestyle{empty}&#10;\begin{document}&#10;&#10;${\rm Tr}[W_u^{J/\psi} W_u^{\psi'} ]=0$&#10;&#10;&#10;&#10;\end{document}"/>
  <p:tag name="IGUANATEXSIZE" val="22"/>
  <p:tag name="IGUANATEXCURSOR" val="10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644,9194"/>
  <p:tag name="LATEXADDIN" val="\documentclass{article}&#10;\usepackage{amsmath}&#10;\pagestyle{empty}&#10;\begin{document}&#10;&#10;$\left. dN_\Psi/dy \right|_{y=0}$&#10;&#10;&#10;\end{document}"/>
  <p:tag name="IGUANATEXSIZE" val="20"/>
  <p:tag name="IGUANATEXCURSOR" val="112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,2272"/>
  <p:tag name="ORIGINALWIDTH" val="1575,553"/>
  <p:tag name="LATEXADDIN" val="\documentclass{article}&#10;\usepackage{amsmath}&#10;\pagestyle{empty}&#10;\begin{document}&#10;&#10;$P^\Psi(t)=P^\Psi(t_0)+ \int_{t_0}^t \Gamma(t') dt'$&#10;&#10;&#10;&#10;\end{document}"/>
  <p:tag name="IGUANATEXSIZE" val="20"/>
  <p:tag name="IGUANATEXCURSOR" val="13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649,794"/>
  <p:tag name="LATEXADDIN" val="\documentclass{article}&#10;\usepackage{amsmath}&#10;\pagestyle{empty}&#10;\begin{document}&#10;&#10;$ H_N=H_{1,2} + H_{N-2} + U_{1}+ U_2$&#10;&#10;&#10;&#10;\end{document}"/>
  <p:tag name="IGUANATEXSIZE" val="22"/>
  <p:tag name="IGUANATEXCURSOR" val="11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1579,303"/>
  <p:tag name="LATEXADDIN" val="\documentclass{article}&#10;\usepackage{amsmath}&#10;\pagestyle{empty}&#10;\begin{document}&#10;&#10;$\Gamma^\Psi(t) = -i  Tr[\rho^{\Psi}[H_N,\rho_N(t)]]$&#10;&#10;&#10;&#10;\end{document}"/>
  <p:tag name="IGUANATEXSIZE" val="22"/>
  <p:tag name="IGUANATEXCURSOR" val="11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2872,891"/>
  <p:tag name="LATEXADDIN" val="\documentclass{article}&#10;\usepackage{amsmath}&#10;\pagestyle{empty}&#10;\begin{document}&#10;&#10;$\Gamma^\Psi(t) =-i  Tr[\rho^{\Psi}[H_N,\rho_N(t)]] = -i  Tr[\rho_N(t) [\rho^{\Psi},H_N]]$&#10;&#10;&#10;&#10;\end{document}"/>
  <p:tag name="IGUANATEXSIZE" val="22"/>
  <p:tag name="IGUANATEXCURSOR" val="15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906,6367"/>
  <p:tag name="LATEXADDIN" val="\documentclass{article}&#10;\usepackage{amsmath}&#10;\pagestyle{empty}&#10;\begin{document}&#10;&#10;$[\rho^\Psi,H_{1,2}(T)]=0$&#10;&#10;&#10;&#10;\end{document}"/>
  <p:tag name="IGUANATEXSIZE" val="22"/>
  <p:tag name="IGUANATEXCURSOR" val="10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1662,542"/>
  <p:tag name="LATEXADDIN" val="\documentclass{article}&#10;\usepackage{amsmath}&#10;\pagestyle{empty}&#10;\begin{document}&#10;&#10;$ =-i  Tr[\hat{\rho}^{\Psi}(T)[\hat{U}_1+\hat{U}_2,\hat{\rho}_N(t)]]$&#10;&#10;&#10;&#10;\end{document}"/>
  <p:tag name="IGUANATEXSIZE" val="22"/>
  <p:tag name="IGUANATEXCURSOR" val="11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769,029"/>
  <p:tag name="LATEXADDIN" val="\documentclass{article}&#10;\usepackage{amsmath}&#10;\pagestyle{empty}&#10;\begin{document}&#10;&#10;$\Gamma^\Psi(t) = \frac{dP^\Psi(t)}{dt} = {\rm Tr}\left[ \hat{\rho}_{Q\bar Q}^\Psi \frac{d \hat{\rho}_N(t)}{dt}\right]$&#10;&#10;&#10;&#10;\end{document}"/>
  <p:tag name="IGUANATEXSIZE" val="22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2903,637"/>
  <p:tag name="LATEXADDIN" val="\documentclass{article}&#10;\usepackage{amsmath,color}&#10;\pagestyle{empty}&#10;\begin{document}&#10;&#10;$\Gamma^\Psi(t)  = {\rm Tr}\left[ \hat{\rho}_{Q\bar Q}^\Psi(T(t)) \frac{d \hat{\rho}_N(t)}{dt}\right]+\textcolor{red}{\frac{dT}{dt}{\rm Tr}\left[ \frac{\partial \hat{\rho}_{Q\bar Q}^\Psi(T)}{\partial T} \hat{\rho}_N(t)\right]}$&#10;&#10;&#10;&#10;\end{document}"/>
  <p:tag name="IGUANATEXSIZE" val="22"/>
  <p:tag name="IGUANATEXCURSOR" val="27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,7274"/>
  <p:tag name="ORIGINALWIDTH" val="1255,343"/>
  <p:tag name="LATEXADDIN" val="\documentclass{article}&#10;\usepackage{amsmath}&#10;\pagestyle{empty}&#10;\begin{document}&#10;&#10;$\hat{\rho}^{\Psi_i}_{Q\bar Q} = \sum_i | \Psi_{Q\bar{Q}}^i \rangle  \langle \Psi_{Q\bar{Q}}^i |$&#10;&#10;&#10;&#10;\end{document}"/>
  <p:tag name="IGUANATEXSIZE" val="22"/>
  <p:tag name="IGUANATEXCURSOR" val="17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99063"/>
  <p:tag name="ORIGINALWIDTH" val="106,4867"/>
  <p:tag name="LATEXADDIN" val="\documentclass{article}&#10;\usepackage{amsmath}&#10;\pagestyle{empty}&#10;\begin{document}&#10;&#10;$c\bar{c}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171,7285"/>
  <p:tag name="LATEXADDIN" val="\documentclass{article}&#10;\usepackage{amsmath}&#10;\pagestyle{empty}&#10;\begin{document}&#10;&#10;$t_{\rm lab}^1$&#10;&#10;&#10;\end{document}"/>
  <p:tag name="IGUANATEXSIZE" val="20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,4826"/>
  <p:tag name="ORIGINALWIDTH" val="171,7285"/>
  <p:tag name="LATEXADDIN" val="\documentclass{article}&#10;\usepackage{amsmath}&#10;\pagestyle{empty}&#10;\begin{document}&#10;&#10;$t_{\rm lab}^2$&#10;&#10;&#10;\end{document}"/>
  <p:tag name="IGUANATEXSIZE" val="20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,4826"/>
  <p:tag name="ORIGINALWIDTH" val="171,7285"/>
  <p:tag name="LATEXADDIN" val="\documentclass{article}&#10;\usepackage{amsmath}&#10;\pagestyle{empty}&#10;\begin{document}&#10;&#10;$t_{\rm lab}^3$&#10;&#10;&#10;\end{document}"/>
  <p:tag name="IGUANATEXSIZE" val="20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23772"/>
  <p:tag name="ORIGINALWIDTH" val="487,4391"/>
  <p:tag name="LATEXADDIN" val="\documentclass{article}&#10;\usepackage{amsmath,xcolor}&#10;\pagestyle{empty}&#10;\begin{document}&#10;&#10;$\textcolor{teal}{t_{\rm cm}={\rm cst}}$&#10;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86,23921"/>
  <p:tag name="LATEXADDIN" val="\documentclass{article}&#10;\usepackage{amsmath}&#10;\pagestyle{empty}&#10;\begin{document}&#10;&#10;$Q$&#10;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86,23921"/>
  <p:tag name="LATEXADDIN" val="\documentclass{article}&#10;\usepackage{amsmath}&#10;\pagestyle{empty}&#10;\begin{document}&#10;&#10;$Q$&#10;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86,23921"/>
  <p:tag name="LATEXADDIN" val="\documentclass{article}&#10;\usepackage{amsmath}&#10;\pagestyle{empty}&#10;\begin{document}&#10;&#10;$\bar{Q}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66,2167"/>
  <p:tag name="LATEXADDIN" val="\documentclass{article}&#10;\usepackage{amsmath}&#10;\pagestyle{empty}&#10;\begin{document}&#10;&#10;$\|\vec{r}_{\rm rel} \|$&#10;&#10;&#10;\end{document}"/>
  <p:tag name="IGUANATEXSIZE" val="20"/>
  <p:tag name="IGUANATEXCURSOR" val="10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438,6952"/>
  <p:tag name="LATEXADDIN" val="\documentclass{article}&#10;\usepackage{amsmath}&#10;\pagestyle{empty}&#10;\begin{document}&#10;&#10;$\vec{p}_{\rm rel} \cdot \hat{r}_{\rm rel}$&#10;&#10;&#10;\end{document}"/>
  <p:tag name="IGUANATEXSIZE" val="20"/>
  <p:tag name="IGUANATEXCURSOR" val="12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298,838"/>
  <p:tag name="LATEXADDIN" val="\documentclass{article}&#10;\usepackage{amsmath}&#10;\pagestyle{empty}&#10;\begin{document}&#10;&#10;$P^\Psi(t)={\rm Tr}\left[ \hat{\rho}^\Psi_{Q\bar{Q}} \hat{\rho}_N(t))\right]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68,2039"/>
  <p:tag name="LATEXADDIN" val="\documentclass{article}&#10;\usepackage{amsmath}&#10;\pagestyle{empty}&#10;\begin{document}&#10;&#10;$\delta \vec{p}_1(dt)$&#10;&#10;&#10;&#10;\end{document}"/>
  <p:tag name="IGUANATEXSIZE" val="22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66,2167"/>
  <p:tag name="LATEXADDIN" val="\documentclass{article}&#10;\usepackage{amsmath}&#10;\pagestyle{empty}&#10;\begin{document}&#10;&#10;$\|\vec{r}_{\rm rel} \|$&#10;&#10;&#10;\end{document}"/>
  <p:tag name="IGUANATEXSIZE" val="20"/>
  <p:tag name="IGUANATEXCURSOR" val="10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438,6952"/>
  <p:tag name="LATEXADDIN" val="\documentclass{article}&#10;\usepackage{amsmath}&#10;\pagestyle{empty}&#10;\begin{document}&#10;&#10;$\vec{p}_{\rm rel} \cdot \hat{r}_{\rm rel}$&#10;&#10;&#10;\end{document}"/>
  <p:tag name="IGUANATEXSIZE" val="20"/>
  <p:tag name="IGUANATEXCURSOR" val="12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68,2039"/>
  <p:tag name="LATEXADDIN" val="\documentclass{article}&#10;\usepackage{amsmath}&#10;\pagestyle{empty}&#10;\begin{document}&#10;&#10;$\delta \vec{p}_2(dt)$&#10;&#10;&#10;&#10;\end{document}"/>
  <p:tag name="IGUANATEXSIZE" val="22"/>
  <p:tag name="IGUANATEXCURSOR" val="9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66,2167"/>
  <p:tag name="LATEXADDIN" val="\documentclass{article}&#10;\usepackage{amsmath}&#10;\pagestyle{empty}&#10;\begin{document}&#10;&#10;$\|\vec{r}_{\rm rel} \|$&#10;&#10;&#10;\end{document}"/>
  <p:tag name="IGUANATEXSIZE" val="20"/>
  <p:tag name="IGUANATEXCURSOR" val="10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438,6952"/>
  <p:tag name="LATEXADDIN" val="\documentclass{article}&#10;\usepackage{amsmath}&#10;\pagestyle{empty}&#10;\begin{document}&#10;&#10;$\vec{p}_{\rm rel} \cdot \hat{r}_{\rm rel}$&#10;&#10;&#10;\end{document}"/>
  <p:tag name="IGUANATEXSIZE" val="20"/>
  <p:tag name="IGUANATEXCURSOR" val="12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68,2039"/>
  <p:tag name="LATEXADDIN" val="\documentclass{article}&#10;\usepackage{amsmath}&#10;\pagestyle{empty}&#10;\begin{document}&#10;&#10;$\delta \vec{p}_2(dt)$&#10;&#10;&#10;&#10;\end{document}"/>
  <p:tag name="IGUANATEXSIZE" val="22"/>
  <p:tag name="IGUANATEXCURSOR" val="9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68,2039"/>
  <p:tag name="LATEXADDIN" val="\documentclass{article}&#10;\usepackage{amsmath}&#10;\pagestyle{empty}&#10;\begin{document}&#10;&#10;$\delta \vec{p}_1(dt)$&#10;&#10;&#10;&#10;\end{document}"/>
  <p:tag name="IGUANATEXSIZE" val="22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782,1522"/>
  <p:tag name="LATEXADDIN" val="\documentclass{article}&#10;\usepackage{amsmath}&#10;\pagestyle{empty}&#10;\begin{document}&#10;&#10;$\delta \vec{p}=\delta \vec{p}_1+\delta \vec{p}_2$&#10;&#10;&#10;&#10;\end{document}"/>
  <p:tag name="IGUANATEXSIZE" val="22"/>
  <p:tag name="IGUANATEXCURSOR" val="13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2154399</TotalTime>
  <Words>3318</Words>
  <Application>Microsoft Office PowerPoint</Application>
  <PresentationFormat>Affichage à l'écran (4:3)</PresentationFormat>
  <Paragraphs>461</Paragraphs>
  <Slides>36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Courier</vt:lpstr>
      <vt:lpstr>Courier New</vt:lpstr>
      <vt:lpstr>Symbol</vt:lpstr>
      <vt:lpstr>Times New Roman</vt:lpstr>
      <vt:lpstr>Wingdings</vt:lpstr>
      <vt:lpstr>Thème Office</vt:lpstr>
      <vt:lpstr>Modèle par défaut</vt:lpstr>
      <vt:lpstr>1_Modèle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rorolastronome</dc:creator>
  <cp:lastModifiedBy>Pol GOSSIAUX</cp:lastModifiedBy>
  <cp:revision>4266</cp:revision>
  <cp:lastPrinted>2023-03-28T05:38:10Z</cp:lastPrinted>
  <dcterms:created xsi:type="dcterms:W3CDTF">2013-03-28T16:42:46Z</dcterms:created>
  <dcterms:modified xsi:type="dcterms:W3CDTF">2023-03-28T05:38:25Z</dcterms:modified>
</cp:coreProperties>
</file>